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7"/>
  </p:notesMasterIdLst>
  <p:sldIdLst>
    <p:sldId id="258" r:id="rId3"/>
    <p:sldId id="469" r:id="rId4"/>
    <p:sldId id="479" r:id="rId5"/>
    <p:sldId id="480" r:id="rId6"/>
    <p:sldId id="481" r:id="rId7"/>
    <p:sldId id="470" r:id="rId8"/>
    <p:sldId id="449" r:id="rId9"/>
    <p:sldId id="372" r:id="rId10"/>
    <p:sldId id="371" r:id="rId11"/>
    <p:sldId id="474" r:id="rId12"/>
    <p:sldId id="451" r:id="rId13"/>
    <p:sldId id="410" r:id="rId14"/>
    <p:sldId id="462" r:id="rId15"/>
    <p:sldId id="280" r:id="rId16"/>
    <p:sldId id="374" r:id="rId17"/>
    <p:sldId id="378" r:id="rId18"/>
    <p:sldId id="380" r:id="rId19"/>
    <p:sldId id="382" r:id="rId20"/>
    <p:sldId id="383" r:id="rId21"/>
    <p:sldId id="384" r:id="rId22"/>
    <p:sldId id="399" r:id="rId23"/>
    <p:sldId id="478" r:id="rId24"/>
    <p:sldId id="387" r:id="rId25"/>
    <p:sldId id="390" r:id="rId26"/>
    <p:sldId id="417" r:id="rId27"/>
    <p:sldId id="416" r:id="rId28"/>
    <p:sldId id="485" r:id="rId29"/>
    <p:sldId id="419" r:id="rId30"/>
    <p:sldId id="420" r:id="rId31"/>
    <p:sldId id="482" r:id="rId32"/>
    <p:sldId id="484" r:id="rId33"/>
    <p:sldId id="483" r:id="rId34"/>
    <p:sldId id="421" r:id="rId35"/>
    <p:sldId id="423" r:id="rId36"/>
    <p:sldId id="424" r:id="rId37"/>
    <p:sldId id="427" r:id="rId38"/>
    <p:sldId id="456" r:id="rId39"/>
    <p:sldId id="453" r:id="rId40"/>
    <p:sldId id="455" r:id="rId41"/>
    <p:sldId id="497" r:id="rId42"/>
    <p:sldId id="413" r:id="rId43"/>
    <p:sldId id="414" r:id="rId44"/>
    <p:sldId id="496" r:id="rId45"/>
    <p:sldId id="425" r:id="rId46"/>
    <p:sldId id="402" r:id="rId47"/>
    <p:sldId id="493" r:id="rId48"/>
    <p:sldId id="494" r:id="rId49"/>
    <p:sldId id="489" r:id="rId50"/>
    <p:sldId id="490" r:id="rId51"/>
    <p:sldId id="428" r:id="rId52"/>
    <p:sldId id="495" r:id="rId53"/>
    <p:sldId id="403" r:id="rId54"/>
    <p:sldId id="404" r:id="rId55"/>
    <p:sldId id="307" r:id="rId56"/>
  </p:sldIdLst>
  <p:sldSz cx="9144000" cy="6858000" type="screen4x3"/>
  <p:notesSz cx="6797675" cy="9928225"/>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46400" cy="496888"/>
          </a:xfrm>
          <a:prstGeom prst="rect">
            <a:avLst/>
          </a:prstGeom>
          <a:noFill/>
          <a:ln>
            <a:noFill/>
          </a:ln>
        </p:spPr>
        <p:txBody>
          <a:bodyPr vert="horz" wrap="square" lIns="91440" tIns="45720" rIns="91440" bIns="45720" numCol="1" anchor="t" anchorCtr="0" compatLnSpc="1"/>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49688" y="0"/>
            <a:ext cx="2946400" cy="496888"/>
          </a:xfrm>
          <a:prstGeom prst="rect">
            <a:avLst/>
          </a:prstGeom>
          <a:noFill/>
          <a:ln>
            <a:noFill/>
          </a:ln>
        </p:spPr>
        <p:txBody>
          <a:bodyPr vert="horz" wrap="square" lIns="91440" tIns="45720" rIns="91440" bIns="45720" numCol="1" anchor="t" anchorCtr="0" compatLnSpc="1"/>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7624948-C138-476A-B8DB-2D3C0D4F120D}"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0420" name="幻灯片图像占位符 3"/>
          <p:cNvSpPr>
            <a:spLocks noGrp="1" noRot="1" noChangeAspect="1"/>
          </p:cNvSpPr>
          <p:nvPr>
            <p:ph type="sldImg" idx="2"/>
          </p:nvPr>
        </p:nvSpPr>
        <p:spPr>
          <a:xfrm>
            <a:off x="917575" y="744538"/>
            <a:ext cx="4962525" cy="3722687"/>
          </a:xfrm>
          <a:prstGeom prst="rect">
            <a:avLst/>
          </a:prstGeom>
          <a:noFill/>
          <a:ln w="12700">
            <a:noFill/>
          </a:ln>
        </p:spPr>
      </p:sp>
      <p:sp>
        <p:nvSpPr>
          <p:cNvPr id="2053" name="备注占位符 4"/>
          <p:cNvSpPr>
            <a:spLocks noGrp="1" noRot="1" noChangeAspect="1" noChangeArrowheads="1"/>
          </p:cNvSpPr>
          <p:nvPr/>
        </p:nvSpPr>
        <p:spPr bwMode="auto">
          <a:xfrm>
            <a:off x="679450" y="4716463"/>
            <a:ext cx="5438775" cy="4467225"/>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9429750"/>
            <a:ext cx="2946400" cy="496888"/>
          </a:xfrm>
          <a:prstGeom prst="rect">
            <a:avLst/>
          </a:prstGeom>
          <a:noFill/>
          <a:ln>
            <a:noFill/>
          </a:ln>
        </p:spPr>
        <p:txBody>
          <a:bodyPr vert="horz" wrap="square" lIns="91440" tIns="45720" rIns="91440" bIns="45720" numCol="1" anchor="b" anchorCtr="0" compatLnSpc="1"/>
          <a:lstStyle>
            <a:lvl1pPr>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49688" y="9429750"/>
            <a:ext cx="2946400" cy="496888"/>
          </a:xfrm>
          <a:prstGeom prst="rect">
            <a:avLst/>
          </a:prstGeom>
          <a:noFill/>
          <a:ln>
            <a:noFill/>
          </a:ln>
        </p:spPr>
        <p:txBody>
          <a:bodyPr vert="horz" wrap="square" lIns="91440" tIns="45720" rIns="91440" bIns="45720" numCol="1" anchor="b" anchorCtr="0" compatLnSpc="1"/>
          <a:lstStyle/>
          <a:p>
            <a:pPr lvl="0" eaLnBrk="1" hangingPunct="1"/>
            <a:fld id="{9A0DB2DC-4C9A-4742-B13C-FB6460FD3503}" type="slidenum">
              <a:rPr lang="zh-CN" altLang="en-US" dirty="0"/>
              <a:t>‹#›</a:t>
            </a:fld>
            <a:endParaRPr lang="zh-CN" altLang="en-US" dirty="0"/>
          </a:p>
        </p:txBody>
      </p:sp>
    </p:spTree>
    <p:extLst>
      <p:ext uri="{BB962C8B-B14F-4D97-AF65-F5344CB8AC3E}">
        <p14:creationId xmlns:p14="http://schemas.microsoft.com/office/powerpoint/2010/main" val="918265087"/>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1274763" y="0"/>
            <a:ext cx="7693026" cy="5770563"/>
          </a:xfrm>
          <a:ln/>
        </p:spPr>
      </p:sp>
      <p:sp>
        <p:nvSpPr>
          <p:cNvPr id="61443"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1274762" y="0"/>
            <a:ext cx="7693025" cy="5770563"/>
          </a:xfrm>
          <a:ln/>
        </p:spPr>
      </p:sp>
      <p:sp>
        <p:nvSpPr>
          <p:cNvPr id="70659"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xfrm>
            <a:off x="-1274762" y="0"/>
            <a:ext cx="7693025" cy="5770563"/>
          </a:xfrm>
          <a:ln/>
        </p:spPr>
      </p:sp>
      <p:sp>
        <p:nvSpPr>
          <p:cNvPr id="71683"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1274763" y="0"/>
            <a:ext cx="7693026" cy="5770563"/>
          </a:xfrm>
          <a:ln/>
        </p:spPr>
      </p:sp>
      <p:sp>
        <p:nvSpPr>
          <p:cNvPr id="72707"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p:spPr>
      </p:sp>
      <p:sp>
        <p:nvSpPr>
          <p:cNvPr id="73731" name="备注占位符 2"/>
          <p:cNvSpPr>
            <a:spLocks noGrp="1"/>
          </p:cNvSpPr>
          <p:nvPr>
            <p:ph type="body" idx="1"/>
          </p:nvPr>
        </p:nvSpPr>
        <p:spPr>
          <a:xfrm>
            <a:off x="679450" y="4716463"/>
            <a:ext cx="5438775" cy="4467225"/>
          </a:xfrm>
          <a:prstGeom prst="rect">
            <a:avLst/>
          </a:prstGeom>
          <a:noFill/>
          <a:ln w="9525">
            <a:noFill/>
          </a:ln>
        </p:spPr>
        <p:txBody>
          <a:bodyPr/>
          <a:lstStyle/>
          <a:p>
            <a:pPr lvl="0"/>
            <a:endParaRPr lang="zh-CN" altLang="en-US" dirty="0"/>
          </a:p>
        </p:txBody>
      </p:sp>
      <p:sp>
        <p:nvSpPr>
          <p:cNvPr id="73732" name="日期占位符 3"/>
          <p:cNvSpPr txBox="1">
            <a:spLocks noGrp="1"/>
          </p:cNvSpPr>
          <p:nvPr>
            <p:ph type="dt" sz="half"/>
          </p:nvPr>
        </p:nvSpPr>
        <p:spPr>
          <a:xfrm>
            <a:off x="3849688" y="0"/>
            <a:ext cx="2946400" cy="496888"/>
          </a:xfrm>
          <a:prstGeom prst="rect">
            <a:avLst/>
          </a:prstGeom>
          <a:noFill/>
          <a:ln w="9525">
            <a:noFill/>
          </a:ln>
        </p:spPr>
        <p:txBody>
          <a:bodyPr/>
          <a:lstStyle/>
          <a:p>
            <a:pPr lvl="0" eaLnBrk="1" hangingPunct="1"/>
            <a:fld id="{BB962C8B-B14F-4D97-AF65-F5344CB8AC3E}" type="datetime1">
              <a:rPr lang="zh-CN" altLang="en-US" dirty="0"/>
              <a:t>2018/3/14</a:t>
            </a:fld>
            <a:endParaRPr lang="zh-CN" altLang="en-US" dirty="0"/>
          </a:p>
        </p:txBody>
      </p:sp>
      <p:sp>
        <p:nvSpPr>
          <p:cNvPr id="73733" name="灯片编号占位符 4"/>
          <p:cNvSpPr txBox="1">
            <a:spLocks noGrp="1"/>
          </p:cNvSpPr>
          <p:nvPr>
            <p:ph type="sldNum" sz="quarter"/>
          </p:nvPr>
        </p:nvSpPr>
        <p:spPr>
          <a:xfrm>
            <a:off x="3849688" y="9429750"/>
            <a:ext cx="2946400" cy="496888"/>
          </a:xfrm>
          <a:prstGeom prst="rect">
            <a:avLst/>
          </a:prstGeom>
          <a:noFill/>
          <a:ln w="9525">
            <a:noFill/>
          </a:ln>
        </p:spPr>
        <p:txBody>
          <a:bodyPr anchor="b"/>
          <a:lstStyle/>
          <a:p>
            <a:pPr lvl="0" eaLnBrk="1" hangingPunct="1"/>
            <a:fld id="{9A0DB2DC-4C9A-4742-B13C-FB6460FD3503}" type="slidenum">
              <a:rPr lang="zh-CN" altLang="en-US" dirty="0"/>
              <a:t>48</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xfrm>
            <a:off x="-1274763" y="0"/>
            <a:ext cx="7693026" cy="5770563"/>
          </a:xfrm>
          <a:ln/>
        </p:spPr>
      </p:sp>
      <p:sp>
        <p:nvSpPr>
          <p:cNvPr id="62467"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1274763" y="0"/>
            <a:ext cx="7693026" cy="5770563"/>
          </a:xfrm>
          <a:ln/>
        </p:spPr>
      </p:sp>
      <p:sp>
        <p:nvSpPr>
          <p:cNvPr id="63491"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2114550" y="0"/>
            <a:ext cx="8836025" cy="6627813"/>
          </a:xfrm>
          <a:ln/>
        </p:spPr>
      </p:sp>
      <p:sp>
        <p:nvSpPr>
          <p:cNvPr id="64515" name="备注占位符 2"/>
          <p:cNvSpPr>
            <a:spLocks noGrp="1" noRot="1" noChangeAspect="1"/>
          </p:cNvSpPr>
          <p:nvPr>
            <p:ph type="body" idx="1"/>
          </p:nvPr>
        </p:nvSpPr>
        <p:spPr>
          <a:xfrm>
            <a:off x="679450" y="4716463"/>
            <a:ext cx="5438775" cy="4467225"/>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2114550" y="0"/>
            <a:ext cx="8836025" cy="6627813"/>
          </a:xfrm>
          <a:ln/>
        </p:spPr>
      </p:sp>
      <p:sp>
        <p:nvSpPr>
          <p:cNvPr id="65539" name="备注占位符 2"/>
          <p:cNvSpPr>
            <a:spLocks noGrp="1" noRot="1" noChangeAspect="1"/>
          </p:cNvSpPr>
          <p:nvPr>
            <p:ph type="body" idx="1"/>
          </p:nvPr>
        </p:nvSpPr>
        <p:spPr>
          <a:xfrm>
            <a:off x="679450" y="4716463"/>
            <a:ext cx="5438775" cy="4467225"/>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1274762" y="0"/>
            <a:ext cx="7693025" cy="5770563"/>
          </a:xfrm>
          <a:ln/>
        </p:spPr>
      </p:sp>
      <p:sp>
        <p:nvSpPr>
          <p:cNvPr id="66563"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1274762" y="0"/>
            <a:ext cx="7693025" cy="5770563"/>
          </a:xfrm>
          <a:ln/>
        </p:spPr>
      </p:sp>
      <p:sp>
        <p:nvSpPr>
          <p:cNvPr id="67587"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1274762" y="0"/>
            <a:ext cx="7693025" cy="5770563"/>
          </a:xfrm>
          <a:ln/>
        </p:spPr>
      </p:sp>
      <p:sp>
        <p:nvSpPr>
          <p:cNvPr id="68611"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1274762" y="0"/>
            <a:ext cx="7693025" cy="5770563"/>
          </a:xfrm>
          <a:ln/>
        </p:spPr>
      </p:sp>
      <p:sp>
        <p:nvSpPr>
          <p:cNvPr id="69635" name="备注占位符 2"/>
          <p:cNvSpPr>
            <a:spLocks noGrp="1" noRot="1" noChangeAspect="1"/>
          </p:cNvSpPr>
          <p:nvPr>
            <p:ph type="body" idx="1"/>
          </p:nvPr>
        </p:nvSpPr>
        <p:spPr>
          <a:xfrm>
            <a:off x="5667375" y="0"/>
            <a:ext cx="0" cy="6748463"/>
          </a:xfrm>
          <a:prstGeom prst="rect">
            <a:avLst/>
          </a:prstGeom>
          <a:noFill/>
          <a:ln w="9525">
            <a:noFill/>
          </a:ln>
        </p:spPr>
        <p:txBody>
          <a:bodyPr/>
          <a:lstStyle/>
          <a:p>
            <a:pPr lvl="0"/>
            <a:r>
              <a:rPr lang="en-US" altLang="zh-CN" dirty="0"/>
              <a:t>1.</a:t>
            </a:r>
            <a:r>
              <a:rPr lang="zh-CN" altLang="en-US" dirty="0"/>
              <a:t>学校基本情况</a:t>
            </a:r>
          </a:p>
          <a:p>
            <a:pPr lvl="0"/>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zh-CN" dirty="0"/>
              <a:t>单击此处编辑母版标题样式</a:t>
            </a:r>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lstStyle>
            <a:lvl1pPr>
              <a:defRPr sz="1200">
                <a:solidFill>
                  <a:srgbClr val="898989"/>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0BADEC-97CC-4746-9D39-5F2F0CA3BD83}"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2018/3/14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lstStyle>
            <a:lvl1pPr algn="ctr">
              <a:defRPr sz="1200">
                <a:solidFill>
                  <a:srgbClr val="898989"/>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2051" name="文本占位符 2"/>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FC8A5A9-001B-46A7-8CD7-A966FA7BA358}" type="datetime1">
              <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rPr>
              <a:t>2018/3/14</a:t>
            </a:fld>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Franklin Gothic Book" pitchFamily="34" charset="0"/>
                <a:ea typeface="华文楷体" panose="02010600040101010101" pitchFamily="2" charset="-122"/>
              </a:defRPr>
            </a:lvl1pPr>
          </a:lstStyle>
          <a:p>
            <a:pPr lvl="0" eaLnBrk="1" hangingPunct="1"/>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anose="020B0603020102020204" pitchFamily="34" charset="0"/>
          <a:ea typeface="隶书" panose="02010509060101010101" pitchFamily="49" charset="-122"/>
        </a:defRPr>
      </a:lvl2pPr>
      <a:lvl3pPr algn="ctr" rtl="0" eaLnBrk="0" fontAlgn="base" hangingPunct="0">
        <a:spcBef>
          <a:spcPct val="0"/>
        </a:spcBef>
        <a:spcAft>
          <a:spcPct val="0"/>
        </a:spcAft>
        <a:defRPr sz="4400">
          <a:solidFill>
            <a:schemeClr val="tx1"/>
          </a:solidFill>
          <a:latin typeface="Franklin Gothic Medium" panose="020B0603020102020204" pitchFamily="34" charset="0"/>
          <a:ea typeface="隶书" panose="02010509060101010101" pitchFamily="49" charset="-122"/>
        </a:defRPr>
      </a:lvl3pPr>
      <a:lvl4pPr algn="ctr" rtl="0" eaLnBrk="0" fontAlgn="base" hangingPunct="0">
        <a:spcBef>
          <a:spcPct val="0"/>
        </a:spcBef>
        <a:spcAft>
          <a:spcPct val="0"/>
        </a:spcAft>
        <a:defRPr sz="4400">
          <a:solidFill>
            <a:schemeClr val="tx1"/>
          </a:solidFill>
          <a:latin typeface="Franklin Gothic Medium" panose="020B0603020102020204" pitchFamily="34" charset="0"/>
          <a:ea typeface="隶书" panose="02010509060101010101" pitchFamily="49" charset="-122"/>
        </a:defRPr>
      </a:lvl4pPr>
      <a:lvl5pPr algn="ctr" rtl="0" eaLnBrk="0" fontAlgn="base" hangingPunct="0">
        <a:spcBef>
          <a:spcPct val="0"/>
        </a:spcBef>
        <a:spcAft>
          <a:spcPct val="0"/>
        </a:spcAft>
        <a:defRPr sz="4400">
          <a:solidFill>
            <a:schemeClr val="tx1"/>
          </a:solidFill>
          <a:latin typeface="Franklin Gothic Medium" panose="020B0603020102020204" pitchFamily="34" charset="0"/>
          <a:ea typeface="隶书" panose="020105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png"/><Relationship Id="rId3" Type="http://schemas.openxmlformats.org/officeDocument/2006/relationships/image" Target="../media/image68.png"/><Relationship Id="rId7" Type="http://schemas.openxmlformats.org/officeDocument/2006/relationships/image" Target="../media/image77.jpeg"/><Relationship Id="rId12"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0.png"/><Relationship Id="rId10" Type="http://schemas.openxmlformats.org/officeDocument/2006/relationships/image" Target="../media/image80.jpeg"/><Relationship Id="rId4" Type="http://schemas.openxmlformats.org/officeDocument/2006/relationships/image" Target="../media/image69.png"/><Relationship Id="rId9" Type="http://schemas.openxmlformats.org/officeDocument/2006/relationships/image" Target="../media/image79.jpeg"/><Relationship Id="rId14" Type="http://schemas.openxmlformats.org/officeDocument/2006/relationships/image" Target="../media/image84.png"/></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8.png"/><Relationship Id="rId7"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8.png"/><Relationship Id="rId7" Type="http://schemas.openxmlformats.org/officeDocument/2006/relationships/image" Target="../media/image9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9.jpe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68.png"/><Relationship Id="rId7" Type="http://schemas.openxmlformats.org/officeDocument/2006/relationships/image" Target="../media/image9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3.jpeg"/><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24515;&#29702;&#23398;&#38498;&#23457;&#26680;&#35780;&#20272;&#25104;&#26524;&#31867;&#25903;&#25745;&#26448;&#26009;.pdf" TargetMode="External"/><Relationship Id="rId13" Type="http://schemas.openxmlformats.org/officeDocument/2006/relationships/hyperlink" Target="&#23398;&#26657;&#26696;&#22836;&#26448;&#26009;&#65288;&#20116;&#65289;&#35797;&#21367;&#27719;&#24635;&#28165;&#21333;.pdf" TargetMode="External"/><Relationship Id="rId3" Type="http://schemas.openxmlformats.org/officeDocument/2006/relationships/image" Target="../media/image28.png"/><Relationship Id="rId7" Type="http://schemas.openxmlformats.org/officeDocument/2006/relationships/hyperlink" Target="&#24515;&#29702;&#23398;&#38498;&#23457;&#26680;&#35780;&#20272;&#33258;&#35780;&#25253;&#21578;.pdf" TargetMode="External"/><Relationship Id="rId12" Type="http://schemas.openxmlformats.org/officeDocument/2006/relationships/hyperlink" Target="IMG_3635.JPG" TargetMode="External"/><Relationship Id="rId2" Type="http://schemas.openxmlformats.org/officeDocument/2006/relationships/notesSlide" Target="../notesSlides/notesSlide12.xml"/><Relationship Id="rId16" Type="http://schemas.openxmlformats.org/officeDocument/2006/relationships/hyperlink" Target="&#25968;&#25454;&#20998;&#26512;&#25253;&#21578;&#27169;&#26495;.doc" TargetMode="External"/><Relationship Id="rId1" Type="http://schemas.openxmlformats.org/officeDocument/2006/relationships/slideLayout" Target="../slideLayouts/slideLayout12.xml"/><Relationship Id="rId6" Type="http://schemas.openxmlformats.org/officeDocument/2006/relationships/image" Target="../media/image109.png"/><Relationship Id="rId11" Type="http://schemas.openxmlformats.org/officeDocument/2006/relationships/hyperlink" Target="&#24515;&#29702;&#23398;&#38498;&#23457;&#26680;&#35780;&#20272;&#29305;&#33394;&#31867;&#25903;&#25745;&#26448;&#26009;.pdf" TargetMode="External"/><Relationship Id="rId5" Type="http://schemas.openxmlformats.org/officeDocument/2006/relationships/image" Target="../media/image108.png"/><Relationship Id="rId15" Type="http://schemas.openxmlformats.org/officeDocument/2006/relationships/hyperlink" Target="&#23398;&#26657;&#26696;&#22836;&#26448;&#26009;&#65288;&#20845;&#65289;&#27605;&#19994;&#35774;&#35745;&#65288;&#35770;&#25991;&#65289;&#27719;&#24635;&#28165;&#21333;.pdf" TargetMode="External"/><Relationship Id="rId10" Type="http://schemas.openxmlformats.org/officeDocument/2006/relationships/hyperlink" Target="&#24515;&#29702;&#23398;&#38498;&#23457;&#26680;&#35780;&#20272;&#31649;&#29702;&#31867;&#25903;&#25745;&#26448;&#26009;.pdf" TargetMode="External"/><Relationship Id="rId4" Type="http://schemas.openxmlformats.org/officeDocument/2006/relationships/image" Target="../media/image107.png"/><Relationship Id="rId9" Type="http://schemas.openxmlformats.org/officeDocument/2006/relationships/hyperlink" Target="&#24515;&#29702;&#23398;&#38498;&#23457;&#26680;&#35780;&#20272;&#20154;&#29289;&#31867;&#25903;&#25745;&#26448;&#26009;.pdf" TargetMode="External"/><Relationship Id="rId14" Type="http://schemas.openxmlformats.org/officeDocument/2006/relationships/hyperlink" Target="IMG_3610.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13.xml"/><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stretch>
            <a:fillRect/>
          </a:stretch>
        </p:blipFill>
        <p:spPr>
          <a:xfrm>
            <a:off x="6804025" y="117475"/>
            <a:ext cx="2193925" cy="528638"/>
          </a:xfrm>
          <a:prstGeom prst="rect">
            <a:avLst/>
          </a:prstGeom>
          <a:noFill/>
          <a:ln w="9525">
            <a:noFill/>
          </a:ln>
        </p:spPr>
      </p:pic>
      <p:sp>
        <p:nvSpPr>
          <p:cNvPr id="5123" name="矩形 1"/>
          <p:cNvSpPr/>
          <p:nvPr/>
        </p:nvSpPr>
        <p:spPr>
          <a:xfrm>
            <a:off x="0" y="0"/>
            <a:ext cx="3194050" cy="6858000"/>
          </a:xfrm>
          <a:prstGeom prst="rect">
            <a:avLst/>
          </a:prstGeom>
          <a:solidFill>
            <a:srgbClr val="BE1E2D"/>
          </a:solidFill>
          <a:ln w="25400">
            <a:noFill/>
          </a:ln>
        </p:spPr>
        <p:txBody>
          <a:bodyPr anchor="ctr"/>
          <a:lstStyle/>
          <a:p>
            <a:pPr algn="ctr"/>
            <a:endParaRPr lang="zh-CN" altLang="zh-CN" dirty="0">
              <a:solidFill>
                <a:srgbClr val="C00000"/>
              </a:solidFill>
              <a:latin typeface="宋体" panose="02010600030101010101" pitchFamily="2" charset="-122"/>
              <a:sym typeface="宋体" panose="02010600030101010101" pitchFamily="2" charset="-122"/>
            </a:endParaRPr>
          </a:p>
        </p:txBody>
      </p:sp>
      <p:sp>
        <p:nvSpPr>
          <p:cNvPr id="5124" name="矩形 6"/>
          <p:cNvSpPr/>
          <p:nvPr/>
        </p:nvSpPr>
        <p:spPr>
          <a:xfrm>
            <a:off x="1692275" y="1123950"/>
            <a:ext cx="1316038" cy="769938"/>
          </a:xfrm>
          <a:prstGeom prst="rect">
            <a:avLst/>
          </a:prstGeom>
          <a:noFill/>
          <a:ln w="9525">
            <a:noFill/>
          </a:ln>
        </p:spPr>
        <p:txBody>
          <a:bodyPr wrap="none">
            <a:spAutoFit/>
          </a:bodyPr>
          <a:lstStyle/>
          <a:p>
            <a:pPr algn="ctr"/>
            <a:r>
              <a:rPr lang="zh-CN" altLang="en-US" sz="4400" b="1" dirty="0">
                <a:solidFill>
                  <a:schemeClr val="bg1"/>
                </a:solidFill>
                <a:latin typeface="黑体" panose="02010609060101010101" pitchFamily="49" charset="-122"/>
                <a:ea typeface="黑体" panose="02010609060101010101" pitchFamily="49" charset="-122"/>
                <a:sym typeface="黑体" panose="02010609060101010101" pitchFamily="49" charset="-122"/>
              </a:rPr>
              <a:t>目录</a:t>
            </a:r>
            <a:endParaRPr lang="en-US" altLang="zh-CN" dirty="0">
              <a:latin typeface="Arial" panose="020B0604020202020204" pitchFamily="34" charset="0"/>
              <a:sym typeface="Calibri" panose="020F0502020204030204" pitchFamily="34" charset="0"/>
            </a:endParaRPr>
          </a:p>
        </p:txBody>
      </p:sp>
      <p:pic>
        <p:nvPicPr>
          <p:cNvPr id="5125" name="Picture 6"/>
          <p:cNvPicPr>
            <a:picLocks noChangeAspect="1"/>
          </p:cNvPicPr>
          <p:nvPr/>
        </p:nvPicPr>
        <p:blipFill>
          <a:blip r:embed="rId3"/>
          <a:stretch>
            <a:fillRect/>
          </a:stretch>
        </p:blipFill>
        <p:spPr>
          <a:xfrm>
            <a:off x="1385888" y="4005263"/>
            <a:ext cx="1808162" cy="2408237"/>
          </a:xfrm>
          <a:prstGeom prst="rect">
            <a:avLst/>
          </a:prstGeom>
          <a:noFill/>
          <a:ln w="9525">
            <a:noFill/>
          </a:ln>
        </p:spPr>
      </p:pic>
      <p:sp>
        <p:nvSpPr>
          <p:cNvPr id="5126" name="矩形 4"/>
          <p:cNvSpPr/>
          <p:nvPr/>
        </p:nvSpPr>
        <p:spPr>
          <a:xfrm>
            <a:off x="3276600" y="1268413"/>
            <a:ext cx="5949950" cy="3786187"/>
          </a:xfrm>
          <a:prstGeom prst="rect">
            <a:avLst/>
          </a:prstGeom>
          <a:noFill/>
          <a:ln w="9525">
            <a:noFill/>
          </a:ln>
        </p:spPr>
        <p:txBody>
          <a:bodyPr>
            <a:spAutoFit/>
          </a:bodyPr>
          <a:lstStyle/>
          <a:p>
            <a:pPr>
              <a:lnSpc>
                <a:spcPct val="200000"/>
              </a:lnSpc>
            </a:pPr>
            <a:r>
              <a:rPr lang="zh-CN" altLang="en-US" sz="3000" b="1" dirty="0">
                <a:latin typeface="华文中宋" panose="02010600040101010101" pitchFamily="2" charset="-122"/>
                <a:ea typeface="华文中宋" panose="02010600040101010101" pitchFamily="2" charset="-122"/>
                <a:sym typeface="黑体" panose="02010609060101010101" pitchFamily="49" charset="-122"/>
              </a:rPr>
              <a:t>一、审核评估核心精神与内涵</a:t>
            </a:r>
            <a:endParaRPr lang="en-US" altLang="zh-CN" sz="3000" b="1" dirty="0">
              <a:latin typeface="华文中宋" panose="02010600040101010101" pitchFamily="2" charset="-122"/>
              <a:ea typeface="华文中宋" panose="02010600040101010101" pitchFamily="2" charset="-122"/>
              <a:sym typeface="黑体" panose="02010609060101010101" pitchFamily="49" charset="-122"/>
            </a:endParaRPr>
          </a:p>
          <a:p>
            <a:pPr>
              <a:lnSpc>
                <a:spcPct val="200000"/>
              </a:lnSpc>
            </a:pPr>
            <a:r>
              <a:rPr lang="zh-CN" altLang="en-US" sz="3000" b="1" dirty="0">
                <a:latin typeface="华文中宋" panose="02010600040101010101" pitchFamily="2" charset="-122"/>
                <a:ea typeface="华文中宋" panose="02010600040101010101" pitchFamily="2" charset="-122"/>
                <a:sym typeface="黑体" panose="02010609060101010101" pitchFamily="49" charset="-122"/>
              </a:rPr>
              <a:t>二、审核评估：学校层面做什么</a:t>
            </a:r>
            <a:endParaRPr lang="en-US" altLang="zh-CN" sz="3000" b="1" dirty="0">
              <a:latin typeface="华文中宋" panose="02010600040101010101" pitchFamily="2" charset="-122"/>
              <a:ea typeface="华文中宋" panose="02010600040101010101" pitchFamily="2" charset="-122"/>
              <a:sym typeface="黑体" panose="02010609060101010101" pitchFamily="49" charset="-122"/>
            </a:endParaRPr>
          </a:p>
          <a:p>
            <a:pPr>
              <a:lnSpc>
                <a:spcPct val="200000"/>
              </a:lnSpc>
            </a:pPr>
            <a:r>
              <a:rPr lang="zh-CN" altLang="en-US" sz="3000" b="1" dirty="0">
                <a:latin typeface="华文中宋" panose="02010600040101010101" pitchFamily="2" charset="-122"/>
                <a:ea typeface="华文中宋" panose="02010600040101010101" pitchFamily="2" charset="-122"/>
                <a:sym typeface="黑体" panose="02010609060101010101" pitchFamily="49" charset="-122"/>
              </a:rPr>
              <a:t>三、审核评估：学院层面做什么</a:t>
            </a:r>
            <a:endParaRPr lang="en-US" altLang="zh-CN" sz="3000" b="1" dirty="0">
              <a:latin typeface="华文中宋" panose="02010600040101010101" pitchFamily="2" charset="-122"/>
              <a:ea typeface="华文中宋" panose="02010600040101010101" pitchFamily="2" charset="-122"/>
              <a:sym typeface="黑体" panose="02010609060101010101" pitchFamily="49" charset="-122"/>
            </a:endParaRPr>
          </a:p>
          <a:p>
            <a:pPr>
              <a:lnSpc>
                <a:spcPct val="200000"/>
              </a:lnSpc>
            </a:pPr>
            <a:r>
              <a:rPr lang="zh-CN" altLang="en-US" sz="3000" b="1" dirty="0">
                <a:latin typeface="华文中宋" panose="02010600040101010101" pitchFamily="2" charset="-122"/>
                <a:ea typeface="华文中宋" panose="02010600040101010101" pitchFamily="2" charset="-122"/>
                <a:sym typeface="黑体" panose="02010609060101010101" pitchFamily="49" charset="-122"/>
              </a:rPr>
              <a:t>四、对审核评估的若干思考</a:t>
            </a:r>
            <a:endParaRPr lang="en-US" altLang="zh-CN" sz="3000" b="1" dirty="0">
              <a:latin typeface="华文中宋" panose="02010600040101010101" pitchFamily="2" charset="-122"/>
              <a:ea typeface="华文中宋" panose="02010600040101010101" pitchFamily="2" charset="-122"/>
              <a:sym typeface="黑体" panose="02010609060101010101" pitchFamily="49" charset="-122"/>
            </a:endParaRPr>
          </a:p>
        </p:txBody>
      </p:sp>
      <p:sp>
        <p:nvSpPr>
          <p:cNvPr id="5127"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2225675" y="1625600"/>
            <a:ext cx="6918325" cy="124301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4339" name="Picture 2"/>
          <p:cNvPicPr>
            <a:picLocks noChangeAspect="1"/>
          </p:cNvPicPr>
          <p:nvPr/>
        </p:nvPicPr>
        <p:blipFill>
          <a:blip r:embed="rId2"/>
          <a:stretch>
            <a:fillRect/>
          </a:stretch>
        </p:blipFill>
        <p:spPr>
          <a:xfrm>
            <a:off x="6875463" y="5980113"/>
            <a:ext cx="2093912" cy="733425"/>
          </a:xfrm>
          <a:prstGeom prst="rect">
            <a:avLst/>
          </a:prstGeom>
          <a:noFill/>
          <a:ln w="9525">
            <a:noFill/>
          </a:ln>
        </p:spPr>
      </p:pic>
      <p:pic>
        <p:nvPicPr>
          <p:cNvPr id="14340" name="Picture 6" descr="E:\底色2.jpg"/>
          <p:cNvPicPr>
            <a:picLocks noChangeAspect="1"/>
          </p:cNvPicPr>
          <p:nvPr/>
        </p:nvPicPr>
        <p:blipFill>
          <a:blip r:embed="rId3"/>
          <a:stretch>
            <a:fillRect/>
          </a:stretch>
        </p:blipFill>
        <p:spPr>
          <a:xfrm>
            <a:off x="8604250" y="1831975"/>
            <a:ext cx="512763" cy="911225"/>
          </a:xfrm>
          <a:prstGeom prst="rect">
            <a:avLst/>
          </a:prstGeom>
          <a:noFill/>
          <a:ln w="9525">
            <a:noFill/>
          </a:ln>
        </p:spPr>
      </p:pic>
      <p:sp>
        <p:nvSpPr>
          <p:cNvPr id="14341" name="文本框 13"/>
          <p:cNvSpPr txBox="1"/>
          <p:nvPr/>
        </p:nvSpPr>
        <p:spPr>
          <a:xfrm>
            <a:off x="2303463" y="1916113"/>
            <a:ext cx="6319837" cy="554037"/>
          </a:xfrm>
          <a:prstGeom prst="rect">
            <a:avLst/>
          </a:prstGeom>
          <a:noFill/>
          <a:ln w="9525">
            <a:noFill/>
          </a:ln>
        </p:spPr>
        <p:txBody>
          <a:bodyPr>
            <a:spAutoFit/>
          </a:bodyPr>
          <a:lstStyle/>
          <a:p>
            <a:r>
              <a:rPr lang="zh-CN" altLang="en-US" sz="3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（一）重点做十件事</a:t>
            </a:r>
          </a:p>
        </p:txBody>
      </p:sp>
      <p:sp>
        <p:nvSpPr>
          <p:cNvPr id="14342"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10</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751388" y="238125"/>
            <a:ext cx="4392613" cy="635000"/>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5363" name="Picture 6" descr="E:\底色2.jpg"/>
          <p:cNvPicPr>
            <a:picLocks noChangeAspect="1"/>
          </p:cNvPicPr>
          <p:nvPr/>
        </p:nvPicPr>
        <p:blipFill>
          <a:blip r:embed="rId2"/>
          <a:stretch>
            <a:fillRect/>
          </a:stretch>
        </p:blipFill>
        <p:spPr>
          <a:xfrm>
            <a:off x="8640763" y="342900"/>
            <a:ext cx="377825" cy="481013"/>
          </a:xfrm>
          <a:prstGeom prst="rect">
            <a:avLst/>
          </a:prstGeom>
          <a:noFill/>
          <a:ln w="9525">
            <a:noFill/>
          </a:ln>
        </p:spPr>
      </p:pic>
      <p:sp>
        <p:nvSpPr>
          <p:cNvPr id="15364" name="文本框 13"/>
          <p:cNvSpPr txBox="1"/>
          <p:nvPr/>
        </p:nvSpPr>
        <p:spPr>
          <a:xfrm>
            <a:off x="5184775" y="260350"/>
            <a:ext cx="3744913" cy="554038"/>
          </a:xfrm>
          <a:prstGeom prst="rect">
            <a:avLst/>
          </a:prstGeom>
          <a:noFill/>
          <a:ln w="9525">
            <a:noFill/>
          </a:ln>
        </p:spPr>
        <p:txBody>
          <a:bodyPr>
            <a:spAutoFit/>
          </a:bodyPr>
          <a:lstStyle/>
          <a:p>
            <a:r>
              <a:rPr lang="zh-CN" altLang="en-US" sz="3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       十件事</a:t>
            </a:r>
          </a:p>
        </p:txBody>
      </p:sp>
      <p:sp>
        <p:nvSpPr>
          <p:cNvPr id="15365" name="内容占位符 2"/>
          <p:cNvSpPr>
            <a:spLocks noGrp="1"/>
          </p:cNvSpPr>
          <p:nvPr>
            <p:ph idx="1"/>
          </p:nvPr>
        </p:nvSpPr>
        <p:spPr>
          <a:xfrm>
            <a:off x="4752975" y="1233488"/>
            <a:ext cx="4391025" cy="4932362"/>
          </a:xfrm>
          <a:ln/>
        </p:spPr>
        <p:txBody>
          <a:bodyPr vert="horz" wrap="square" lIns="91440" tIns="45720" rIns="91440" bIns="45720" anchor="t"/>
          <a:lstStyle/>
          <a:p>
            <a:pPr marL="0" indent="0">
              <a:lnSpc>
                <a:spcPts val="3200"/>
              </a:lnSpc>
              <a:buNone/>
            </a:pPr>
            <a:r>
              <a:rPr lang="en-US" altLang="zh-CN" dirty="0">
                <a:latin typeface="微软雅黑" panose="020B0503020204020204" pitchFamily="34" charset="-122"/>
                <a:ea typeface="微软雅黑" panose="020B0503020204020204" pitchFamily="34" charset="-122"/>
              </a:rPr>
              <a:t>   </a:t>
            </a:r>
            <a:r>
              <a:rPr lang="en-US" altLang="zh-CN" sz="1900" dirty="0">
                <a:latin typeface="微软雅黑" panose="020B0503020204020204" pitchFamily="34" charset="-122"/>
                <a:ea typeface="微软雅黑" panose="020B0503020204020204" pitchFamily="34" charset="-122"/>
              </a:rPr>
              <a:t>1.</a:t>
            </a:r>
            <a:r>
              <a:rPr lang="zh-CN" altLang="en-US" sz="1900" dirty="0">
                <a:latin typeface="微软雅黑" panose="020B0503020204020204" pitchFamily="34" charset="-122"/>
                <a:ea typeface="微软雅黑" panose="020B0503020204020204" pitchFamily="34" charset="-122"/>
              </a:rPr>
              <a:t>参加评估中心培训、评估其它高校</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2.</a:t>
            </a:r>
            <a:r>
              <a:rPr lang="zh-CN" altLang="en-US" sz="1900" dirty="0">
                <a:latin typeface="微软雅黑" panose="020B0503020204020204" pitchFamily="34" charset="-122"/>
                <a:ea typeface="微软雅黑" panose="020B0503020204020204" pitchFamily="34" charset="-122"/>
              </a:rPr>
              <a:t>颁布</a:t>
            </a:r>
            <a:r>
              <a:rPr lang="en-US" altLang="zh-CN" sz="1900" dirty="0">
                <a:latin typeface="微软雅黑" panose="020B0503020204020204" pitchFamily="34" charset="-122"/>
                <a:ea typeface="微软雅黑" panose="020B0503020204020204" pitchFamily="34" charset="-122"/>
              </a:rPr>
              <a:t>5</a:t>
            </a:r>
            <a:r>
              <a:rPr lang="zh-CN" altLang="en-US" sz="1900" dirty="0">
                <a:latin typeface="微软雅黑" panose="020B0503020204020204" pitchFamily="34" charset="-122"/>
                <a:ea typeface="微软雅黑" panose="020B0503020204020204" pitchFamily="34" charset="-122"/>
              </a:rPr>
              <a:t>个文件</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3.</a:t>
            </a:r>
            <a:r>
              <a:rPr lang="zh-CN" altLang="en-US" sz="1900" dirty="0">
                <a:latin typeface="微软雅黑" panose="020B0503020204020204" pitchFamily="34" charset="-122"/>
                <a:ea typeface="微软雅黑" panose="020B0503020204020204" pitchFamily="34" charset="-122"/>
              </a:rPr>
              <a:t>建设</a:t>
            </a:r>
            <a:r>
              <a:rPr lang="en-US" altLang="zh-CN" sz="1900" dirty="0">
                <a:latin typeface="微软雅黑" panose="020B0503020204020204" pitchFamily="34" charset="-122"/>
                <a:ea typeface="微软雅黑" panose="020B0503020204020204" pitchFamily="34" charset="-122"/>
              </a:rPr>
              <a:t>2</a:t>
            </a:r>
            <a:r>
              <a:rPr lang="zh-CN" altLang="en-US" sz="1900" dirty="0">
                <a:latin typeface="微软雅黑" panose="020B0503020204020204" pitchFamily="34" charset="-122"/>
                <a:ea typeface="微软雅黑" panose="020B0503020204020204" pitchFamily="34" charset="-122"/>
              </a:rPr>
              <a:t>个网站</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4.</a:t>
            </a:r>
            <a:r>
              <a:rPr lang="zh-CN" altLang="en-US" sz="1900" dirty="0">
                <a:latin typeface="微软雅黑" panose="020B0503020204020204" pitchFamily="34" charset="-122"/>
                <a:ea typeface="微软雅黑" panose="020B0503020204020204" pitchFamily="34" charset="-122"/>
              </a:rPr>
              <a:t>撰写</a:t>
            </a:r>
            <a:r>
              <a:rPr lang="en-US" altLang="zh-CN" sz="1900" dirty="0">
                <a:latin typeface="微软雅黑" panose="020B0503020204020204" pitchFamily="34" charset="-122"/>
                <a:ea typeface="微软雅黑" panose="020B0503020204020204" pitchFamily="34" charset="-122"/>
              </a:rPr>
              <a:t>3</a:t>
            </a:r>
            <a:r>
              <a:rPr lang="zh-CN" altLang="en-US" sz="1900" dirty="0">
                <a:latin typeface="微软雅黑" panose="020B0503020204020204" pitchFamily="34" charset="-122"/>
                <a:ea typeface="微软雅黑" panose="020B0503020204020204" pitchFamily="34" charset="-122"/>
              </a:rPr>
              <a:t>个报告</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5.</a:t>
            </a:r>
            <a:r>
              <a:rPr lang="zh-CN" altLang="en-US" sz="1900" dirty="0">
                <a:latin typeface="微软雅黑" panose="020B0503020204020204" pitchFamily="34" charset="-122"/>
                <a:ea typeface="微软雅黑" panose="020B0503020204020204" pitchFamily="34" charset="-122"/>
              </a:rPr>
              <a:t>形成</a:t>
            </a:r>
            <a:r>
              <a:rPr lang="en-US" altLang="zh-CN" sz="1900" dirty="0">
                <a:latin typeface="微软雅黑" panose="020B0503020204020204" pitchFamily="34" charset="-122"/>
                <a:ea typeface="微软雅黑" panose="020B0503020204020204" pitchFamily="34" charset="-122"/>
              </a:rPr>
              <a:t>4</a:t>
            </a:r>
            <a:r>
              <a:rPr lang="zh-CN" altLang="en-US" sz="1900" dirty="0">
                <a:latin typeface="微软雅黑" panose="020B0503020204020204" pitchFamily="34" charset="-122"/>
                <a:ea typeface="微软雅黑" panose="020B0503020204020204" pitchFamily="34" charset="-122"/>
              </a:rPr>
              <a:t>类材料</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6.</a:t>
            </a:r>
            <a:r>
              <a:rPr lang="zh-CN" altLang="en-US" sz="1900" dirty="0">
                <a:latin typeface="微软雅黑" panose="020B0503020204020204" pitchFamily="34" charset="-122"/>
                <a:ea typeface="微软雅黑" panose="020B0503020204020204" pitchFamily="34" charset="-122"/>
              </a:rPr>
              <a:t>提交</a:t>
            </a:r>
            <a:r>
              <a:rPr lang="en-US" altLang="zh-CN" sz="1900" dirty="0">
                <a:latin typeface="微软雅黑" panose="020B0503020204020204" pitchFamily="34" charset="-122"/>
                <a:ea typeface="微软雅黑" panose="020B0503020204020204" pitchFamily="34" charset="-122"/>
              </a:rPr>
              <a:t>5</a:t>
            </a:r>
            <a:r>
              <a:rPr lang="zh-CN" altLang="en-US" sz="1900" dirty="0">
                <a:latin typeface="微软雅黑" panose="020B0503020204020204" pitchFamily="34" charset="-122"/>
                <a:ea typeface="微软雅黑" panose="020B0503020204020204" pitchFamily="34" charset="-122"/>
              </a:rPr>
              <a:t>个校长办公会议议题</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7.</a:t>
            </a:r>
            <a:r>
              <a:rPr lang="zh-CN" altLang="en-US" sz="1900" dirty="0">
                <a:latin typeface="微软雅黑" panose="020B0503020204020204" pitchFamily="34" charset="-122"/>
                <a:ea typeface="微软雅黑" panose="020B0503020204020204" pitchFamily="34" charset="-122"/>
              </a:rPr>
              <a:t>进行</a:t>
            </a:r>
            <a:r>
              <a:rPr lang="en-US" altLang="zh-CN" sz="1900" dirty="0">
                <a:latin typeface="微软雅黑" panose="020B0503020204020204" pitchFamily="34" charset="-122"/>
                <a:ea typeface="微软雅黑" panose="020B0503020204020204" pitchFamily="34" charset="-122"/>
              </a:rPr>
              <a:t>5</a:t>
            </a:r>
            <a:r>
              <a:rPr lang="zh-CN" altLang="en-US" sz="1900" dirty="0">
                <a:latin typeface="微软雅黑" panose="020B0503020204020204" pitchFamily="34" charset="-122"/>
                <a:ea typeface="微软雅黑" panose="020B0503020204020204" pitchFamily="34" charset="-122"/>
              </a:rPr>
              <a:t>次中层交流</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8.</a:t>
            </a:r>
            <a:r>
              <a:rPr lang="zh-CN" altLang="en-US" sz="1900" dirty="0">
                <a:latin typeface="微软雅黑" panose="020B0503020204020204" pitchFamily="34" charset="-122"/>
                <a:ea typeface="微软雅黑" panose="020B0503020204020204" pitchFamily="34" charset="-122"/>
              </a:rPr>
              <a:t>召开</a:t>
            </a:r>
            <a:r>
              <a:rPr lang="en-US" altLang="zh-CN" sz="1900" dirty="0">
                <a:latin typeface="微软雅黑" panose="020B0503020204020204" pitchFamily="34" charset="-122"/>
                <a:ea typeface="微软雅黑" panose="020B0503020204020204" pitchFamily="34" charset="-122"/>
              </a:rPr>
              <a:t>9</a:t>
            </a:r>
            <a:r>
              <a:rPr lang="zh-CN" altLang="en-US" sz="1900" dirty="0">
                <a:latin typeface="微软雅黑" panose="020B0503020204020204" pitchFamily="34" charset="-122"/>
                <a:ea typeface="微软雅黑" panose="020B0503020204020204" pitchFamily="34" charset="-122"/>
              </a:rPr>
              <a:t>次主管教学副院长会议</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en-US" altLang="zh-CN" sz="1900" dirty="0">
                <a:latin typeface="微软雅黑" panose="020B0503020204020204" pitchFamily="34" charset="-122"/>
                <a:ea typeface="微软雅黑" panose="020B0503020204020204" pitchFamily="34" charset="-122"/>
              </a:rPr>
              <a:t>     9.</a:t>
            </a:r>
            <a:r>
              <a:rPr lang="zh-CN" altLang="en-US" sz="1900" dirty="0">
                <a:latin typeface="微软雅黑" panose="020B0503020204020204" pitchFamily="34" charset="-122"/>
                <a:ea typeface="微软雅黑" panose="020B0503020204020204" pitchFamily="34" charset="-122"/>
              </a:rPr>
              <a:t>修订教学规章制度</a:t>
            </a:r>
            <a:endParaRPr lang="en-US" altLang="zh-CN" sz="1900" dirty="0">
              <a:latin typeface="微软雅黑" panose="020B0503020204020204" pitchFamily="34" charset="-122"/>
              <a:ea typeface="微软雅黑" panose="020B0503020204020204" pitchFamily="34" charset="-122"/>
            </a:endParaRPr>
          </a:p>
          <a:p>
            <a:pPr marL="0" indent="0">
              <a:lnSpc>
                <a:spcPts val="3200"/>
              </a:lnSpc>
              <a:buNone/>
            </a:pPr>
            <a:r>
              <a:rPr lang="zh-CN" altLang="en-US" sz="1900" dirty="0">
                <a:latin typeface="微软雅黑" panose="020B0503020204020204" pitchFamily="34" charset="-122"/>
                <a:ea typeface="微软雅黑" panose="020B0503020204020204" pitchFamily="34" charset="-122"/>
              </a:rPr>
              <a:t>     </a:t>
            </a:r>
            <a:r>
              <a:rPr lang="en-US" altLang="zh-CN" sz="1900" dirty="0">
                <a:latin typeface="微软雅黑" panose="020B0503020204020204" pitchFamily="34" charset="-122"/>
                <a:ea typeface="微软雅黑" panose="020B0503020204020204" pitchFamily="34" charset="-122"/>
              </a:rPr>
              <a:t>10.</a:t>
            </a:r>
            <a:r>
              <a:rPr lang="zh-CN" altLang="en-US" sz="1900" dirty="0">
                <a:latin typeface="微软雅黑" panose="020B0503020204020204" pitchFamily="34" charset="-122"/>
                <a:ea typeface="微软雅黑" panose="020B0503020204020204" pitchFamily="34" charset="-122"/>
              </a:rPr>
              <a:t>内涵建设</a:t>
            </a:r>
            <a:endParaRPr lang="en-US" altLang="zh-CN" sz="1900" dirty="0">
              <a:latin typeface="微软雅黑" panose="020B0503020204020204" pitchFamily="34" charset="-122"/>
              <a:ea typeface="微软雅黑" panose="020B0503020204020204" pitchFamily="34" charset="-122"/>
            </a:endParaRPr>
          </a:p>
          <a:p>
            <a:pPr marL="0" indent="0">
              <a:lnSpc>
                <a:spcPts val="2500"/>
              </a:lnSpc>
              <a:buNone/>
            </a:pPr>
            <a:endParaRPr lang="zh-CN" altLang="en-US" dirty="0"/>
          </a:p>
        </p:txBody>
      </p:sp>
      <p:sp>
        <p:nvSpPr>
          <p:cNvPr id="1536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11</a:t>
            </a:fld>
            <a:endParaRPr lang="zh-CN" altLang="en-US" sz="1200" dirty="0">
              <a:solidFill>
                <a:srgbClr val="898989"/>
              </a:solidFill>
              <a:sym typeface="Calibri" panose="020F0502020204030204" pitchFamily="34" charset="0"/>
            </a:endParaRPr>
          </a:p>
        </p:txBody>
      </p:sp>
      <p:pic>
        <p:nvPicPr>
          <p:cNvPr id="15367" name="Picture 7"/>
          <p:cNvPicPr>
            <a:picLocks noChangeAspect="1"/>
          </p:cNvPicPr>
          <p:nvPr/>
        </p:nvPicPr>
        <p:blipFill>
          <a:blip r:embed="rId3"/>
          <a:stretch>
            <a:fillRect/>
          </a:stretch>
        </p:blipFill>
        <p:spPr>
          <a:xfrm>
            <a:off x="53975" y="247650"/>
            <a:ext cx="4645025" cy="3617913"/>
          </a:xfrm>
          <a:prstGeom prst="rect">
            <a:avLst/>
          </a:prstGeom>
          <a:noFill/>
          <a:ln w="9525">
            <a:noFill/>
          </a:ln>
        </p:spPr>
      </p:pic>
      <p:pic>
        <p:nvPicPr>
          <p:cNvPr id="15368" name="Picture 8"/>
          <p:cNvPicPr>
            <a:picLocks noChangeAspect="1"/>
          </p:cNvPicPr>
          <p:nvPr/>
        </p:nvPicPr>
        <p:blipFill>
          <a:blip r:embed="rId4"/>
          <a:stretch>
            <a:fillRect/>
          </a:stretch>
        </p:blipFill>
        <p:spPr>
          <a:xfrm>
            <a:off x="0" y="3865563"/>
            <a:ext cx="4699000" cy="2443162"/>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p:nvPr/>
        </p:nvSpPr>
        <p:spPr>
          <a:xfrm>
            <a:off x="661988" y="382588"/>
            <a:ext cx="8531225"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矩形 4"/>
          <p:cNvSpPr/>
          <p:nvPr/>
        </p:nvSpPr>
        <p:spPr>
          <a:xfrm>
            <a:off x="1484313" y="1095375"/>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16388" name="Group 5"/>
          <p:cNvGrpSpPr>
            <a:grpSpLocks noChangeAspect="1"/>
          </p:cNvGrpSpPr>
          <p:nvPr/>
        </p:nvGrpSpPr>
        <p:grpSpPr>
          <a:xfrm>
            <a:off x="8201025" y="604838"/>
            <a:ext cx="862013" cy="490537"/>
            <a:chOff x="0" y="0"/>
            <a:chExt cx="4806002" cy="2650393"/>
          </a:xfrm>
        </p:grpSpPr>
        <p:pic>
          <p:nvPicPr>
            <p:cNvPr id="16394"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16395"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16396"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16389" name="矩形 1"/>
          <p:cNvSpPr/>
          <p:nvPr/>
        </p:nvSpPr>
        <p:spPr>
          <a:xfrm>
            <a:off x="827088" y="447675"/>
            <a:ext cx="6589712" cy="492125"/>
          </a:xfrm>
          <a:prstGeom prst="rect">
            <a:avLst/>
          </a:prstGeom>
          <a:noFill/>
          <a:ln w="9525">
            <a:noFill/>
          </a:ln>
        </p:spPr>
        <p:txBody>
          <a:bodyPr>
            <a:spAutoFit/>
          </a:bodyPr>
          <a:lstStyle/>
          <a:p>
            <a:pPr algn="ctr"/>
            <a:r>
              <a:rPr lang="en-US" altLang="zh-CN" sz="26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1.</a:t>
            </a:r>
            <a:r>
              <a:rPr lang="zh-CN" altLang="en-US" sz="26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参加评估中心培训、交流、评估其它高校</a:t>
            </a:r>
          </a:p>
        </p:txBody>
      </p:sp>
      <p:sp>
        <p:nvSpPr>
          <p:cNvPr id="16390"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12</a:t>
            </a:fld>
            <a:endParaRPr lang="zh-CN" altLang="en-US" sz="1200" dirty="0">
              <a:solidFill>
                <a:srgbClr val="898989"/>
              </a:solidFill>
              <a:sym typeface="Calibri" panose="020F0502020204030204" pitchFamily="34" charset="0"/>
            </a:endParaRPr>
          </a:p>
        </p:txBody>
      </p:sp>
      <p:pic>
        <p:nvPicPr>
          <p:cNvPr id="16391" name="Picture 12"/>
          <p:cNvPicPr>
            <a:picLocks noChangeAspect="1"/>
          </p:cNvPicPr>
          <p:nvPr/>
        </p:nvPicPr>
        <p:blipFill>
          <a:blip r:embed="rId6"/>
          <a:stretch>
            <a:fillRect/>
          </a:stretch>
        </p:blipFill>
        <p:spPr>
          <a:xfrm>
            <a:off x="323850" y="1082675"/>
            <a:ext cx="4151313" cy="2851150"/>
          </a:xfrm>
          <a:prstGeom prst="rect">
            <a:avLst/>
          </a:prstGeom>
          <a:noFill/>
          <a:ln w="9525">
            <a:noFill/>
          </a:ln>
        </p:spPr>
      </p:pic>
      <p:pic>
        <p:nvPicPr>
          <p:cNvPr id="16392" name="Picture 13"/>
          <p:cNvPicPr>
            <a:picLocks noChangeAspect="1"/>
          </p:cNvPicPr>
          <p:nvPr/>
        </p:nvPicPr>
        <p:blipFill>
          <a:blip r:embed="rId7"/>
          <a:stretch>
            <a:fillRect/>
          </a:stretch>
        </p:blipFill>
        <p:spPr>
          <a:xfrm>
            <a:off x="2781300" y="3949700"/>
            <a:ext cx="4113213" cy="2773363"/>
          </a:xfrm>
          <a:prstGeom prst="rect">
            <a:avLst/>
          </a:prstGeom>
          <a:noFill/>
          <a:ln w="9525">
            <a:noFill/>
          </a:ln>
        </p:spPr>
      </p:pic>
      <p:pic>
        <p:nvPicPr>
          <p:cNvPr id="16393" name="Picture 2"/>
          <p:cNvPicPr>
            <a:picLocks noChangeAspect="1"/>
          </p:cNvPicPr>
          <p:nvPr/>
        </p:nvPicPr>
        <p:blipFill>
          <a:blip r:embed="rId8"/>
          <a:stretch>
            <a:fillRect/>
          </a:stretch>
        </p:blipFill>
        <p:spPr>
          <a:xfrm>
            <a:off x="4927600" y="1095375"/>
            <a:ext cx="3937000" cy="28511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
          <p:cNvSpPr/>
          <p:nvPr/>
        </p:nvSpPr>
        <p:spPr>
          <a:xfrm>
            <a:off x="719138" y="433388"/>
            <a:ext cx="8532812"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11" name="矩形 4"/>
          <p:cNvSpPr/>
          <p:nvPr/>
        </p:nvSpPr>
        <p:spPr>
          <a:xfrm>
            <a:off x="1600200" y="1095375"/>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pic>
        <p:nvPicPr>
          <p:cNvPr id="17412" name="Picture 2"/>
          <p:cNvPicPr>
            <a:picLocks noChangeAspect="1"/>
          </p:cNvPicPr>
          <p:nvPr/>
        </p:nvPicPr>
        <p:blipFill>
          <a:blip r:embed="rId3"/>
          <a:stretch>
            <a:fillRect/>
          </a:stretch>
        </p:blipFill>
        <p:spPr>
          <a:xfrm>
            <a:off x="6351588" y="6015038"/>
            <a:ext cx="2185987" cy="487362"/>
          </a:xfrm>
          <a:prstGeom prst="rect">
            <a:avLst/>
          </a:prstGeom>
          <a:noFill/>
          <a:ln w="9525">
            <a:noFill/>
          </a:ln>
        </p:spPr>
      </p:pic>
      <p:grpSp>
        <p:nvGrpSpPr>
          <p:cNvPr id="17413" name="Group 5"/>
          <p:cNvGrpSpPr>
            <a:grpSpLocks noChangeAspect="1"/>
          </p:cNvGrpSpPr>
          <p:nvPr/>
        </p:nvGrpSpPr>
        <p:grpSpPr>
          <a:xfrm>
            <a:off x="7785100" y="620713"/>
            <a:ext cx="1000125" cy="569912"/>
            <a:chOff x="0" y="0"/>
            <a:chExt cx="4806002" cy="2650393"/>
          </a:xfrm>
        </p:grpSpPr>
        <p:pic>
          <p:nvPicPr>
            <p:cNvPr id="17417" name="Picture 6"/>
            <p:cNvPicPr>
              <a:picLocks noChangeAspect="1"/>
            </p:cNvPicPr>
            <p:nvPr/>
          </p:nvPicPr>
          <p:blipFill>
            <a:blip r:embed="rId4"/>
            <a:srcRect l="21654" t="4030" r="22755" b="44659"/>
            <a:stretch>
              <a:fillRect/>
            </a:stretch>
          </p:blipFill>
          <p:spPr>
            <a:xfrm>
              <a:off x="0" y="0"/>
              <a:ext cx="1885362" cy="2318994"/>
            </a:xfrm>
            <a:prstGeom prst="rect">
              <a:avLst/>
            </a:prstGeom>
            <a:noFill/>
            <a:ln w="9525">
              <a:noFill/>
            </a:ln>
          </p:spPr>
        </p:pic>
        <p:pic>
          <p:nvPicPr>
            <p:cNvPr id="17418" name="Picture 6"/>
            <p:cNvPicPr>
              <a:picLocks noChangeAspect="1"/>
            </p:cNvPicPr>
            <p:nvPr/>
          </p:nvPicPr>
          <p:blipFill>
            <a:blip r:embed="rId5"/>
            <a:srcRect t="41586" r="46518" b="21167"/>
            <a:stretch>
              <a:fillRect/>
            </a:stretch>
          </p:blipFill>
          <p:spPr>
            <a:xfrm>
              <a:off x="1223107" y="966978"/>
              <a:ext cx="1813826" cy="1683415"/>
            </a:xfrm>
            <a:prstGeom prst="rect">
              <a:avLst/>
            </a:prstGeom>
            <a:noFill/>
            <a:ln w="9525">
              <a:noFill/>
            </a:ln>
          </p:spPr>
        </p:pic>
        <p:pic>
          <p:nvPicPr>
            <p:cNvPr id="17419" name="Picture 2"/>
            <p:cNvPicPr>
              <a:picLocks noChangeAspect="1"/>
            </p:cNvPicPr>
            <p:nvPr/>
          </p:nvPicPr>
          <p:blipFill>
            <a:blip r:embed="rId6"/>
            <a:srcRect l="39088" t="53899" r="8441"/>
            <a:stretch>
              <a:fillRect/>
            </a:stretch>
          </p:blipFill>
          <p:spPr>
            <a:xfrm>
              <a:off x="3024336" y="118075"/>
              <a:ext cx="1781666" cy="2082843"/>
            </a:xfrm>
            <a:prstGeom prst="rect">
              <a:avLst/>
            </a:prstGeom>
            <a:noFill/>
            <a:ln w="9525">
              <a:noFill/>
            </a:ln>
          </p:spPr>
        </p:pic>
      </p:grpSp>
      <p:sp>
        <p:nvSpPr>
          <p:cNvPr id="17414" name="矩形 1"/>
          <p:cNvSpPr/>
          <p:nvPr/>
        </p:nvSpPr>
        <p:spPr>
          <a:xfrm>
            <a:off x="431800" y="398463"/>
            <a:ext cx="3676650" cy="1138237"/>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2.</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颁布</a:t>
            </a: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5</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个文件</a:t>
            </a:r>
          </a:p>
          <a:p>
            <a:pPr algn="ctr"/>
            <a:endParaRPr lang="zh-CN" altLang="en-US" sz="36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17415" name="矩形 1"/>
          <p:cNvSpPr/>
          <p:nvPr/>
        </p:nvSpPr>
        <p:spPr>
          <a:xfrm>
            <a:off x="166688" y="1376363"/>
            <a:ext cx="8977312" cy="4662487"/>
          </a:xfrm>
          <a:prstGeom prst="rect">
            <a:avLst/>
          </a:prstGeom>
          <a:noFill/>
          <a:ln w="9525">
            <a:noFill/>
          </a:ln>
        </p:spPr>
        <p:txBody>
          <a:bodyPr>
            <a:spAutoFit/>
          </a:bodyPr>
          <a:lstStyle/>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1.</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审核评估工作方案（华师</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[2015]46</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号）（对象：全校）</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  </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教育部和学校审核评估核心精神</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审核评估组织机构（华师</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[2015]73</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号））（对象：全校）</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3.</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审核评估学院工作指引（华师</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[2015]76</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号）（对象：学院）</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  </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学院自评报告、支撑材料、试卷、毕业论文、教学大纲专项整理</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4.</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 </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2015</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教学基本状态数据库采集工作的通知</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评建</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[2015]1</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号</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a:t>
            </a: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   </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教学基本状态数据采集（对象：部处）</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5.7-9</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月审核评估工作安排（评建</a:t>
            </a: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[2015]2</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号））（对象：学院）</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200" dirty="0">
                <a:latin typeface="微软雅黑" panose="020B0503020204020204" pitchFamily="34" charset="-122"/>
                <a:ea typeface="微软雅黑" panose="020B0503020204020204" pitchFamily="34" charset="-122"/>
                <a:sym typeface="黑体" panose="02010609060101010101" pitchFamily="49" charset="-122"/>
              </a:rPr>
              <a:t>   </a:t>
            </a:r>
            <a:r>
              <a:rPr lang="zh-CN" altLang="en-US" sz="2200" dirty="0">
                <a:latin typeface="微软雅黑" panose="020B0503020204020204" pitchFamily="34" charset="-122"/>
                <a:ea typeface="微软雅黑" panose="020B0503020204020204" pitchFamily="34" charset="-122"/>
                <a:sym typeface="黑体" panose="02010609060101010101" pitchFamily="49" charset="-122"/>
              </a:rPr>
              <a:t>学院行动计划</a:t>
            </a:r>
            <a:endParaRPr lang="en-US" altLang="zh-CN" sz="2200" dirty="0">
              <a:latin typeface="微软雅黑" panose="020B0503020204020204" pitchFamily="34" charset="-122"/>
              <a:ea typeface="微软雅黑" panose="020B0503020204020204" pitchFamily="34" charset="-122"/>
              <a:sym typeface="黑体" panose="02010609060101010101" pitchFamily="49" charset="-122"/>
            </a:endParaRPr>
          </a:p>
        </p:txBody>
      </p:sp>
      <p:sp>
        <p:nvSpPr>
          <p:cNvPr id="1741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13</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p:nvPr/>
        </p:nvSpPr>
        <p:spPr>
          <a:xfrm>
            <a:off x="215900" y="176213"/>
            <a:ext cx="8769350"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5" name="灯片编号占位符 4"/>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14</a:t>
            </a:fld>
            <a:endParaRPr lang="zh-CN" altLang="en-US" sz="1200" dirty="0">
              <a:solidFill>
                <a:srgbClr val="898989"/>
              </a:solidFill>
              <a:sym typeface="Calibri" panose="020F0502020204030204" pitchFamily="34" charset="0"/>
            </a:endParaRPr>
          </a:p>
        </p:txBody>
      </p:sp>
      <p:sp>
        <p:nvSpPr>
          <p:cNvPr id="18436" name="矩形 4"/>
          <p:cNvSpPr/>
          <p:nvPr/>
        </p:nvSpPr>
        <p:spPr>
          <a:xfrm>
            <a:off x="1449388" y="795338"/>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18437" name="Group 5"/>
          <p:cNvGrpSpPr>
            <a:grpSpLocks noChangeAspect="1"/>
          </p:cNvGrpSpPr>
          <p:nvPr/>
        </p:nvGrpSpPr>
        <p:grpSpPr>
          <a:xfrm>
            <a:off x="7781925" y="257175"/>
            <a:ext cx="850900" cy="485775"/>
            <a:chOff x="0" y="0"/>
            <a:chExt cx="4806002" cy="2650393"/>
          </a:xfrm>
        </p:grpSpPr>
        <p:pic>
          <p:nvPicPr>
            <p:cNvPr id="18440" name="Picture 6"/>
            <p:cNvPicPr>
              <a:picLocks noChangeAspect="1"/>
            </p:cNvPicPr>
            <p:nvPr/>
          </p:nvPicPr>
          <p:blipFill>
            <a:blip r:embed="rId3"/>
            <a:srcRect l="21654" t="4030" r="22754" b="44658"/>
            <a:stretch>
              <a:fillRect/>
            </a:stretch>
          </p:blipFill>
          <p:spPr>
            <a:xfrm>
              <a:off x="0" y="0"/>
              <a:ext cx="1885362" cy="2318994"/>
            </a:xfrm>
            <a:prstGeom prst="rect">
              <a:avLst/>
            </a:prstGeom>
            <a:noFill/>
            <a:ln w="9525">
              <a:noFill/>
            </a:ln>
          </p:spPr>
        </p:pic>
        <p:pic>
          <p:nvPicPr>
            <p:cNvPr id="18441" name="Picture 6"/>
            <p:cNvPicPr>
              <a:picLocks noChangeAspect="1"/>
            </p:cNvPicPr>
            <p:nvPr/>
          </p:nvPicPr>
          <p:blipFill>
            <a:blip r:embed="rId4"/>
            <a:srcRect t="41585" r="46518" b="21167"/>
            <a:stretch>
              <a:fillRect/>
            </a:stretch>
          </p:blipFill>
          <p:spPr>
            <a:xfrm>
              <a:off x="1223107" y="966978"/>
              <a:ext cx="1813826" cy="1683415"/>
            </a:xfrm>
            <a:prstGeom prst="rect">
              <a:avLst/>
            </a:prstGeom>
            <a:noFill/>
            <a:ln w="9525">
              <a:noFill/>
            </a:ln>
          </p:spPr>
        </p:pic>
        <p:pic>
          <p:nvPicPr>
            <p:cNvPr id="18442" name="Picture 2"/>
            <p:cNvPicPr>
              <a:picLocks noChangeAspect="1"/>
            </p:cNvPicPr>
            <p:nvPr/>
          </p:nvPicPr>
          <p:blipFill>
            <a:blip r:embed="rId5"/>
            <a:srcRect l="39087" t="53899" r="8443"/>
            <a:stretch>
              <a:fillRect/>
            </a:stretch>
          </p:blipFill>
          <p:spPr>
            <a:xfrm>
              <a:off x="3024336" y="118075"/>
              <a:ext cx="1781666" cy="2082843"/>
            </a:xfrm>
            <a:prstGeom prst="rect">
              <a:avLst/>
            </a:prstGeom>
            <a:noFill/>
            <a:ln w="9525">
              <a:noFill/>
            </a:ln>
          </p:spPr>
        </p:pic>
      </p:grpSp>
      <p:sp>
        <p:nvSpPr>
          <p:cNvPr id="18438" name="矩形 1"/>
          <p:cNvSpPr/>
          <p:nvPr/>
        </p:nvSpPr>
        <p:spPr>
          <a:xfrm>
            <a:off x="358775" y="188913"/>
            <a:ext cx="2532063" cy="523875"/>
          </a:xfrm>
          <a:prstGeom prst="rect">
            <a:avLst/>
          </a:prstGeom>
          <a:noFill/>
          <a:ln w="9525">
            <a:noFill/>
          </a:ln>
        </p:spPr>
        <p:txBody>
          <a:bodyPr wrap="none">
            <a:spAutoFit/>
          </a:bodyPr>
          <a:lstStyle/>
          <a:p>
            <a:pPr algn="ctr"/>
            <a:r>
              <a:rPr lang="en-US" altLang="zh-CN" sz="28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3.</a:t>
            </a:r>
            <a:r>
              <a:rPr lang="zh-CN" altLang="en-US" sz="28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建设</a:t>
            </a:r>
            <a:r>
              <a:rPr lang="en-US" altLang="zh-CN" sz="28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2</a:t>
            </a:r>
            <a:r>
              <a:rPr lang="zh-CN" altLang="en-US" sz="28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个网站</a:t>
            </a:r>
            <a:endParaRPr lang="zh-CN" altLang="en-US" sz="2800" dirty="0">
              <a:solidFill>
                <a:schemeClr val="bg1"/>
              </a:solidFill>
              <a:latin typeface="华文中宋" panose="02010600040101010101" pitchFamily="2" charset="-122"/>
              <a:ea typeface="华文中宋" panose="02010600040101010101" pitchFamily="2" charset="-122"/>
              <a:sym typeface="Calibri" panose="020F0502020204030204" pitchFamily="34" charset="0"/>
            </a:endParaRPr>
          </a:p>
        </p:txBody>
      </p:sp>
      <p:pic>
        <p:nvPicPr>
          <p:cNvPr id="18439" name="Picture 12"/>
          <p:cNvPicPr>
            <a:picLocks noChangeAspect="1"/>
          </p:cNvPicPr>
          <p:nvPr/>
        </p:nvPicPr>
        <p:blipFill>
          <a:blip r:embed="rId6"/>
          <a:stretch>
            <a:fillRect/>
          </a:stretch>
        </p:blipFill>
        <p:spPr>
          <a:xfrm>
            <a:off x="142875" y="762000"/>
            <a:ext cx="8842375" cy="60150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431800" y="152400"/>
            <a:ext cx="8229600" cy="576263"/>
          </a:xfrm>
          <a:ln/>
        </p:spPr>
        <p:txBody>
          <a:bodyPr vert="horz" wrap="square" lIns="91440" tIns="45720" rIns="91440" bIns="45720" anchor="ctr"/>
          <a:lstStyle/>
          <a:p>
            <a:r>
              <a:rPr lang="zh-CN" altLang="en-US" sz="2400" dirty="0"/>
              <a:t>审核评估支撑材料网</a:t>
            </a:r>
            <a:r>
              <a:rPr lang="en-US" altLang="zh-CN" sz="2400" dirty="0"/>
              <a:t>http://shpg.scnu.edu.cn/shpgzccl/</a:t>
            </a:r>
            <a:endParaRPr lang="zh-CN" altLang="en-US" sz="2400" dirty="0"/>
          </a:p>
        </p:txBody>
      </p:sp>
      <p:pic>
        <p:nvPicPr>
          <p:cNvPr id="19459" name="Picture 2"/>
          <p:cNvPicPr>
            <a:picLocks noChangeAspect="1"/>
          </p:cNvPicPr>
          <p:nvPr/>
        </p:nvPicPr>
        <p:blipFill>
          <a:blip r:embed="rId2"/>
          <a:stretch>
            <a:fillRect/>
          </a:stretch>
        </p:blipFill>
        <p:spPr>
          <a:xfrm>
            <a:off x="431800" y="620713"/>
            <a:ext cx="8210550" cy="6115050"/>
          </a:xfrm>
          <a:prstGeom prst="rect">
            <a:avLst/>
          </a:prstGeom>
          <a:noFill/>
          <a:ln w="9525">
            <a:noFill/>
          </a:ln>
        </p:spPr>
      </p:pic>
      <p:sp>
        <p:nvSpPr>
          <p:cNvPr id="19460"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15</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52513"/>
            <a:ext cx="9144000" cy="1539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0483" name="Picture 2"/>
          <p:cNvPicPr>
            <a:picLocks noChangeAspect="1"/>
          </p:cNvPicPr>
          <p:nvPr/>
        </p:nvPicPr>
        <p:blipFill>
          <a:blip r:embed="rId2"/>
          <a:stretch>
            <a:fillRect/>
          </a:stretch>
        </p:blipFill>
        <p:spPr>
          <a:xfrm>
            <a:off x="7646988" y="441325"/>
            <a:ext cx="1393825" cy="514350"/>
          </a:xfrm>
          <a:prstGeom prst="rect">
            <a:avLst/>
          </a:prstGeom>
          <a:noFill/>
          <a:ln w="9525">
            <a:noFill/>
          </a:ln>
        </p:spPr>
      </p:pic>
      <p:pic>
        <p:nvPicPr>
          <p:cNvPr id="20484" name="Picture 3"/>
          <p:cNvPicPr>
            <a:picLocks noChangeAspect="1"/>
          </p:cNvPicPr>
          <p:nvPr/>
        </p:nvPicPr>
        <p:blipFill>
          <a:blip r:embed="rId3"/>
          <a:stretch>
            <a:fillRect/>
          </a:stretch>
        </p:blipFill>
        <p:spPr>
          <a:xfrm>
            <a:off x="539750" y="1773238"/>
            <a:ext cx="7488238" cy="3492500"/>
          </a:xfrm>
          <a:prstGeom prst="rect">
            <a:avLst/>
          </a:prstGeom>
          <a:noFill/>
          <a:ln w="9525">
            <a:noFill/>
          </a:ln>
        </p:spPr>
      </p:pic>
      <p:sp>
        <p:nvSpPr>
          <p:cNvPr id="20485" name="标题 2"/>
          <p:cNvSpPr>
            <a:spLocks noGrp="1"/>
          </p:cNvSpPr>
          <p:nvPr>
            <p:ph type="title"/>
          </p:nvPr>
        </p:nvSpPr>
        <p:spPr>
          <a:xfrm>
            <a:off x="457200" y="274638"/>
            <a:ext cx="2674938" cy="561975"/>
          </a:xfrm>
          <a:ln/>
        </p:spPr>
        <p:txBody>
          <a:bodyPr vert="horz" wrap="square" lIns="91440" tIns="45720" rIns="91440" bIns="45720" anchor="ctr"/>
          <a:lstStyle/>
          <a:p>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撰写</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个报告</a:t>
            </a:r>
          </a:p>
        </p:txBody>
      </p:sp>
      <p:sp>
        <p:nvSpPr>
          <p:cNvPr id="2048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16</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82625"/>
            <a:ext cx="9144000" cy="1539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矩形 5"/>
          <p:cNvSpPr/>
          <p:nvPr/>
        </p:nvSpPr>
        <p:spPr>
          <a:xfrm>
            <a:off x="781050" y="815975"/>
            <a:ext cx="8362950" cy="77788"/>
          </a:xfrm>
          <a:prstGeom prst="rect">
            <a:avLst/>
          </a:prstGeom>
          <a:solidFill>
            <a:srgbClr val="95A3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黑体" panose="02010609060101010101" pitchFamily="49" charset="-122"/>
              <a:ea typeface="黑体" panose="02010609060101010101" pitchFamily="49" charset="-122"/>
              <a:cs typeface="+mn-cs"/>
            </a:endParaRPr>
          </a:p>
        </p:txBody>
      </p:sp>
      <p:pic>
        <p:nvPicPr>
          <p:cNvPr id="21508" name="Picture 2"/>
          <p:cNvPicPr>
            <a:picLocks noChangeAspect="1"/>
          </p:cNvPicPr>
          <p:nvPr/>
        </p:nvPicPr>
        <p:blipFill>
          <a:blip r:embed="rId2"/>
          <a:stretch>
            <a:fillRect/>
          </a:stretch>
        </p:blipFill>
        <p:spPr>
          <a:xfrm>
            <a:off x="7646988" y="90488"/>
            <a:ext cx="1393825" cy="514350"/>
          </a:xfrm>
          <a:prstGeom prst="rect">
            <a:avLst/>
          </a:prstGeom>
          <a:noFill/>
          <a:ln w="9525">
            <a:noFill/>
          </a:ln>
        </p:spPr>
      </p:pic>
      <p:sp>
        <p:nvSpPr>
          <p:cNvPr id="21509" name="标题 2"/>
          <p:cNvSpPr>
            <a:spLocks noGrp="1"/>
          </p:cNvSpPr>
          <p:nvPr>
            <p:ph type="title"/>
          </p:nvPr>
        </p:nvSpPr>
        <p:spPr>
          <a:xfrm>
            <a:off x="457200" y="274638"/>
            <a:ext cx="3070225" cy="330200"/>
          </a:xfrm>
          <a:ln/>
        </p:spPr>
        <p:txBody>
          <a:bodyPr vert="horz" wrap="square" lIns="91440" tIns="45720" rIns="91440" bIns="45720" anchor="ctr"/>
          <a:lstStyle/>
          <a:p>
            <a:r>
              <a:rPr lang="en-US" altLang="zh-CN" sz="3200" dirty="0">
                <a:latin typeface="华文中宋" panose="02010600040101010101" pitchFamily="2" charset="-122"/>
                <a:ea typeface="华文中宋" panose="02010600040101010101" pitchFamily="2" charset="-122"/>
              </a:rPr>
              <a:t>5.</a:t>
            </a:r>
            <a:r>
              <a:rPr lang="zh-CN" altLang="en-US" sz="3200" dirty="0">
                <a:latin typeface="华文中宋" panose="02010600040101010101" pitchFamily="2" charset="-122"/>
                <a:ea typeface="华文中宋" panose="02010600040101010101" pitchFamily="2" charset="-122"/>
              </a:rPr>
              <a:t>形成</a:t>
            </a:r>
            <a:r>
              <a:rPr lang="en-US" altLang="zh-CN" sz="3200" dirty="0">
                <a:latin typeface="华文中宋" panose="02010600040101010101" pitchFamily="2" charset="-122"/>
                <a:ea typeface="华文中宋" panose="02010600040101010101" pitchFamily="2" charset="-122"/>
              </a:rPr>
              <a:t>4</a:t>
            </a:r>
            <a:r>
              <a:rPr lang="zh-CN" altLang="en-US" sz="3200" dirty="0">
                <a:latin typeface="华文中宋" panose="02010600040101010101" pitchFamily="2" charset="-122"/>
                <a:ea typeface="华文中宋" panose="02010600040101010101" pitchFamily="2" charset="-122"/>
              </a:rPr>
              <a:t>类材料</a:t>
            </a:r>
          </a:p>
        </p:txBody>
      </p:sp>
      <p:sp>
        <p:nvSpPr>
          <p:cNvPr id="21510" name="内容占位符 2"/>
          <p:cNvSpPr>
            <a:spLocks noGrp="1"/>
          </p:cNvSpPr>
          <p:nvPr>
            <p:ph idx="1"/>
          </p:nvPr>
        </p:nvSpPr>
        <p:spPr>
          <a:xfrm>
            <a:off x="122238" y="1160463"/>
            <a:ext cx="2181225" cy="1800225"/>
          </a:xfrm>
          <a:ln/>
        </p:spPr>
        <p:txBody>
          <a:bodyPr vert="horz" wrap="square" lIns="91440" tIns="45720" rIns="91440" bIns="45720" anchor="t"/>
          <a:lstStyle/>
          <a:p>
            <a:pPr marL="0" indent="0">
              <a:buNone/>
            </a:pP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学校三个报告</a:t>
            </a:r>
            <a:endParaRPr lang="en-US" altLang="zh-CN" sz="2200" dirty="0">
              <a:latin typeface="微软雅黑" panose="020B0503020204020204" pitchFamily="34" charset="-122"/>
              <a:ea typeface="微软雅黑" panose="020B0503020204020204" pitchFamily="34" charset="-122"/>
            </a:endParaRPr>
          </a:p>
          <a:p>
            <a:pPr marL="0" indent="0">
              <a:buNone/>
            </a:pPr>
            <a:r>
              <a:rPr lang="en-US" altLang="zh-CN" sz="2200" dirty="0">
                <a:latin typeface="微软雅黑" panose="020B0503020204020204" pitchFamily="34" charset="-122"/>
                <a:ea typeface="微软雅黑" panose="020B0503020204020204" pitchFamily="34" charset="-122"/>
              </a:rPr>
              <a:t>2.</a:t>
            </a:r>
            <a:r>
              <a:rPr lang="zh-CN" altLang="en-US" sz="2200" dirty="0">
                <a:latin typeface="微软雅黑" panose="020B0503020204020204" pitchFamily="34" charset="-122"/>
                <a:ea typeface="微软雅黑" panose="020B0503020204020204" pitchFamily="34" charset="-122"/>
              </a:rPr>
              <a:t>学校案头材料</a:t>
            </a:r>
            <a:endParaRPr lang="en-US" altLang="zh-CN" sz="2200" dirty="0">
              <a:latin typeface="微软雅黑" panose="020B0503020204020204" pitchFamily="34" charset="-122"/>
              <a:ea typeface="微软雅黑" panose="020B0503020204020204" pitchFamily="34" charset="-122"/>
            </a:endParaRPr>
          </a:p>
          <a:p>
            <a:pPr marL="0" indent="0">
              <a:buNone/>
            </a:pPr>
            <a:r>
              <a:rPr lang="en-US" altLang="zh-CN" sz="2200" dirty="0">
                <a:latin typeface="微软雅黑" panose="020B0503020204020204" pitchFamily="34" charset="-122"/>
                <a:ea typeface="微软雅黑" panose="020B0503020204020204" pitchFamily="34" charset="-122"/>
              </a:rPr>
              <a:t>3.</a:t>
            </a:r>
            <a:r>
              <a:rPr lang="zh-CN" altLang="en-US" sz="2200" dirty="0">
                <a:latin typeface="微软雅黑" panose="020B0503020204020204" pitchFamily="34" charset="-122"/>
                <a:ea typeface="微软雅黑" panose="020B0503020204020204" pitchFamily="34" charset="-122"/>
              </a:rPr>
              <a:t>学校支撑材料</a:t>
            </a:r>
            <a:endParaRPr lang="en-US" altLang="zh-CN" sz="2200" dirty="0">
              <a:latin typeface="微软雅黑" panose="020B0503020204020204" pitchFamily="34" charset="-122"/>
              <a:ea typeface="微软雅黑" panose="020B0503020204020204" pitchFamily="34" charset="-122"/>
            </a:endParaRPr>
          </a:p>
          <a:p>
            <a:pPr marL="0" indent="0">
              <a:buNone/>
            </a:pPr>
            <a:r>
              <a:rPr lang="en-US" altLang="zh-CN" sz="2200" dirty="0">
                <a:latin typeface="微软雅黑" panose="020B0503020204020204" pitchFamily="34" charset="-122"/>
                <a:ea typeface="微软雅黑" panose="020B0503020204020204" pitchFamily="34" charset="-122"/>
              </a:rPr>
              <a:t>4.</a:t>
            </a:r>
            <a:r>
              <a:rPr lang="zh-CN" altLang="en-US" sz="2200" dirty="0">
                <a:latin typeface="微软雅黑" panose="020B0503020204020204" pitchFamily="34" charset="-122"/>
                <a:ea typeface="微软雅黑" panose="020B0503020204020204" pitchFamily="34" charset="-122"/>
              </a:rPr>
              <a:t>学校视频材料</a:t>
            </a:r>
            <a:endParaRPr lang="en-US" altLang="zh-CN" sz="2200" dirty="0">
              <a:latin typeface="微软雅黑" panose="020B0503020204020204" pitchFamily="34" charset="-122"/>
              <a:ea typeface="微软雅黑" panose="020B0503020204020204" pitchFamily="34" charset="-122"/>
            </a:endParaRPr>
          </a:p>
          <a:p>
            <a:pPr marL="0" indent="0">
              <a:buNone/>
            </a:pPr>
            <a:endParaRPr lang="zh-CN" altLang="en-US" dirty="0"/>
          </a:p>
        </p:txBody>
      </p:sp>
      <p:pic>
        <p:nvPicPr>
          <p:cNvPr id="21511" name="Picture 3"/>
          <p:cNvPicPr>
            <a:picLocks noChangeAspect="1"/>
          </p:cNvPicPr>
          <p:nvPr/>
        </p:nvPicPr>
        <p:blipFill>
          <a:blip r:embed="rId3"/>
          <a:stretch>
            <a:fillRect/>
          </a:stretch>
        </p:blipFill>
        <p:spPr>
          <a:xfrm>
            <a:off x="3859213" y="942975"/>
            <a:ext cx="1792287" cy="2465388"/>
          </a:xfrm>
          <a:prstGeom prst="rect">
            <a:avLst/>
          </a:prstGeom>
          <a:noFill/>
          <a:ln w="9525">
            <a:noFill/>
          </a:ln>
        </p:spPr>
      </p:pic>
      <p:pic>
        <p:nvPicPr>
          <p:cNvPr id="21512" name="Picture 4"/>
          <p:cNvPicPr>
            <a:picLocks noChangeAspect="1"/>
          </p:cNvPicPr>
          <p:nvPr/>
        </p:nvPicPr>
        <p:blipFill>
          <a:blip r:embed="rId4"/>
          <a:stretch>
            <a:fillRect/>
          </a:stretch>
        </p:blipFill>
        <p:spPr>
          <a:xfrm>
            <a:off x="7235825" y="947738"/>
            <a:ext cx="1704975" cy="2447925"/>
          </a:xfrm>
          <a:prstGeom prst="rect">
            <a:avLst/>
          </a:prstGeom>
          <a:noFill/>
          <a:ln w="9525">
            <a:noFill/>
          </a:ln>
        </p:spPr>
      </p:pic>
      <p:pic>
        <p:nvPicPr>
          <p:cNvPr id="21513" name="Picture 7"/>
          <p:cNvPicPr>
            <a:picLocks noChangeAspect="1"/>
          </p:cNvPicPr>
          <p:nvPr/>
        </p:nvPicPr>
        <p:blipFill>
          <a:blip r:embed="rId5"/>
          <a:stretch>
            <a:fillRect/>
          </a:stretch>
        </p:blipFill>
        <p:spPr>
          <a:xfrm>
            <a:off x="3533775" y="3597275"/>
            <a:ext cx="1838325" cy="2757488"/>
          </a:xfrm>
          <a:prstGeom prst="rect">
            <a:avLst/>
          </a:prstGeom>
          <a:noFill/>
          <a:ln w="9525">
            <a:noFill/>
          </a:ln>
        </p:spPr>
      </p:pic>
      <p:pic>
        <p:nvPicPr>
          <p:cNvPr id="21514" name="Picture 8" descr="C:\Users\lenovo\Documents\Tencent Files\21275353\FileRecv\MobileFile\IMG_5975.JPG"/>
          <p:cNvPicPr>
            <a:picLocks noChangeAspect="1"/>
          </p:cNvPicPr>
          <p:nvPr/>
        </p:nvPicPr>
        <p:blipFill>
          <a:blip r:embed="rId6"/>
          <a:stretch>
            <a:fillRect/>
          </a:stretch>
        </p:blipFill>
        <p:spPr>
          <a:xfrm>
            <a:off x="5387975" y="3597275"/>
            <a:ext cx="1844675" cy="2706688"/>
          </a:xfrm>
          <a:prstGeom prst="rect">
            <a:avLst/>
          </a:prstGeom>
          <a:noFill/>
          <a:ln w="9525">
            <a:noFill/>
          </a:ln>
        </p:spPr>
      </p:pic>
      <p:pic>
        <p:nvPicPr>
          <p:cNvPr id="21515" name="Picture 11"/>
          <p:cNvPicPr>
            <a:picLocks noChangeAspect="1"/>
          </p:cNvPicPr>
          <p:nvPr/>
        </p:nvPicPr>
        <p:blipFill>
          <a:blip r:embed="rId7"/>
          <a:stretch>
            <a:fillRect/>
          </a:stretch>
        </p:blipFill>
        <p:spPr>
          <a:xfrm>
            <a:off x="7235825" y="3608388"/>
            <a:ext cx="1811338" cy="2713037"/>
          </a:xfrm>
          <a:prstGeom prst="rect">
            <a:avLst/>
          </a:prstGeom>
          <a:noFill/>
          <a:ln w="9525">
            <a:noFill/>
          </a:ln>
        </p:spPr>
      </p:pic>
      <p:pic>
        <p:nvPicPr>
          <p:cNvPr id="21516" name="Picture 16" descr="F:\photo\审核评估\IMG_5924.JPG"/>
          <p:cNvPicPr>
            <a:picLocks noChangeAspect="1"/>
          </p:cNvPicPr>
          <p:nvPr/>
        </p:nvPicPr>
        <p:blipFill>
          <a:blip r:embed="rId8"/>
          <a:stretch>
            <a:fillRect/>
          </a:stretch>
        </p:blipFill>
        <p:spPr>
          <a:xfrm>
            <a:off x="2195513" y="947738"/>
            <a:ext cx="1663700" cy="2460625"/>
          </a:xfrm>
          <a:prstGeom prst="rect">
            <a:avLst/>
          </a:prstGeom>
          <a:noFill/>
          <a:ln w="9525">
            <a:noFill/>
          </a:ln>
        </p:spPr>
      </p:pic>
      <p:sp>
        <p:nvSpPr>
          <p:cNvPr id="21517"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17</a:t>
            </a:fld>
            <a:endParaRPr lang="zh-CN" altLang="en-US" sz="1200" dirty="0">
              <a:solidFill>
                <a:srgbClr val="898989"/>
              </a:solidFill>
              <a:sym typeface="Calibri" panose="020F0502020204030204" pitchFamily="34" charset="0"/>
            </a:endParaRPr>
          </a:p>
        </p:txBody>
      </p:sp>
      <p:pic>
        <p:nvPicPr>
          <p:cNvPr id="21518" name="Picture 5"/>
          <p:cNvPicPr>
            <a:picLocks noChangeAspect="1"/>
          </p:cNvPicPr>
          <p:nvPr/>
        </p:nvPicPr>
        <p:blipFill>
          <a:blip r:embed="rId9"/>
          <a:stretch>
            <a:fillRect/>
          </a:stretch>
        </p:blipFill>
        <p:spPr>
          <a:xfrm>
            <a:off x="5541963" y="923925"/>
            <a:ext cx="1693862" cy="2465388"/>
          </a:xfrm>
          <a:prstGeom prst="rect">
            <a:avLst/>
          </a:prstGeom>
          <a:noFill/>
          <a:ln w="9525">
            <a:noFill/>
          </a:ln>
        </p:spPr>
      </p:pic>
      <p:pic>
        <p:nvPicPr>
          <p:cNvPr id="21519" name="Picture 17" descr="F:\photo\审核评估\IMG_5948.JPG"/>
          <p:cNvPicPr>
            <a:picLocks noChangeAspect="1"/>
          </p:cNvPicPr>
          <p:nvPr/>
        </p:nvPicPr>
        <p:blipFill>
          <a:blip r:embed="rId10"/>
          <a:stretch>
            <a:fillRect/>
          </a:stretch>
        </p:blipFill>
        <p:spPr>
          <a:xfrm>
            <a:off x="142875" y="3667125"/>
            <a:ext cx="1765300" cy="2659063"/>
          </a:xfrm>
          <a:prstGeom prst="rect">
            <a:avLst/>
          </a:prstGeom>
          <a:noFill/>
          <a:ln w="9525">
            <a:noFill/>
          </a:ln>
        </p:spPr>
      </p:pic>
      <p:pic>
        <p:nvPicPr>
          <p:cNvPr id="21520" name="Picture 18" descr="F:\photo\审核评估\IMG_5949.JPG"/>
          <p:cNvPicPr>
            <a:picLocks noChangeAspect="1"/>
          </p:cNvPicPr>
          <p:nvPr/>
        </p:nvPicPr>
        <p:blipFill>
          <a:blip r:embed="rId11"/>
          <a:stretch>
            <a:fillRect/>
          </a:stretch>
        </p:blipFill>
        <p:spPr>
          <a:xfrm>
            <a:off x="1908175" y="3667125"/>
            <a:ext cx="1855788" cy="26368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52513"/>
            <a:ext cx="9144000" cy="1539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2531" name="Picture 2"/>
          <p:cNvPicPr>
            <a:picLocks noChangeAspect="1"/>
          </p:cNvPicPr>
          <p:nvPr/>
        </p:nvPicPr>
        <p:blipFill>
          <a:blip r:embed="rId2"/>
          <a:stretch>
            <a:fillRect/>
          </a:stretch>
        </p:blipFill>
        <p:spPr>
          <a:xfrm>
            <a:off x="7646988" y="441325"/>
            <a:ext cx="1393825" cy="514350"/>
          </a:xfrm>
          <a:prstGeom prst="rect">
            <a:avLst/>
          </a:prstGeom>
          <a:noFill/>
          <a:ln w="9525">
            <a:noFill/>
          </a:ln>
        </p:spPr>
      </p:pic>
      <p:sp>
        <p:nvSpPr>
          <p:cNvPr id="22532" name="标题 2"/>
          <p:cNvSpPr>
            <a:spLocks noGrp="1"/>
          </p:cNvSpPr>
          <p:nvPr>
            <p:ph type="title"/>
          </p:nvPr>
        </p:nvSpPr>
        <p:spPr>
          <a:xfrm>
            <a:off x="395288" y="193675"/>
            <a:ext cx="4881562" cy="936625"/>
          </a:xfrm>
          <a:ln/>
        </p:spPr>
        <p:txBody>
          <a:bodyPr vert="horz" wrap="square" lIns="91440" tIns="45720" rIns="91440" bIns="45720" anchor="ctr"/>
          <a:lstStyle/>
          <a:p>
            <a:r>
              <a:rPr lang="en-US" altLang="zh-CN" sz="2800" dirty="0">
                <a:latin typeface="华文中宋" panose="02010600040101010101" pitchFamily="2" charset="-122"/>
                <a:ea typeface="华文中宋" panose="02010600040101010101" pitchFamily="2" charset="-122"/>
              </a:rPr>
              <a:t>6.</a:t>
            </a:r>
            <a:r>
              <a:rPr lang="zh-CN" altLang="en-US" sz="2800" dirty="0">
                <a:latin typeface="华文中宋" panose="02010600040101010101" pitchFamily="2" charset="-122"/>
                <a:ea typeface="华文中宋" panose="02010600040101010101" pitchFamily="2" charset="-122"/>
              </a:rPr>
              <a:t>提交</a:t>
            </a:r>
            <a:r>
              <a:rPr lang="en-US" altLang="zh-CN" sz="2800" dirty="0">
                <a:latin typeface="华文中宋" panose="02010600040101010101" pitchFamily="2" charset="-122"/>
                <a:ea typeface="华文中宋" panose="02010600040101010101" pitchFamily="2" charset="-122"/>
              </a:rPr>
              <a:t>5</a:t>
            </a:r>
            <a:r>
              <a:rPr lang="zh-CN" altLang="en-US" sz="2800" dirty="0">
                <a:latin typeface="华文中宋" panose="02010600040101010101" pitchFamily="2" charset="-122"/>
                <a:ea typeface="华文中宋" panose="02010600040101010101" pitchFamily="2" charset="-122"/>
              </a:rPr>
              <a:t>个校长办公会议议题</a:t>
            </a:r>
          </a:p>
        </p:txBody>
      </p:sp>
      <p:sp>
        <p:nvSpPr>
          <p:cNvPr id="22533" name="内容占位符 3"/>
          <p:cNvSpPr>
            <a:spLocks noGrp="1"/>
          </p:cNvSpPr>
          <p:nvPr>
            <p:ph idx="1"/>
          </p:nvPr>
        </p:nvSpPr>
        <p:spPr>
          <a:xfrm>
            <a:off x="215900" y="1736725"/>
            <a:ext cx="8532813" cy="4389438"/>
          </a:xfrm>
          <a:ln/>
        </p:spPr>
        <p:txBody>
          <a:bodyPr vert="horz" wrap="square" lIns="91440" tIns="45720" rIns="91440" bIns="45720" anchor="t"/>
          <a:lstStyle/>
          <a:p>
            <a:pPr marL="0" indent="0">
              <a:lnSpc>
                <a:spcPts val="3300"/>
              </a:lnSpc>
              <a:buNone/>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关于学校新一轮本科教学评估的工作汇报（</a:t>
            </a:r>
            <a:r>
              <a:rPr lang="en-US" altLang="zh-CN" sz="2400" dirty="0">
                <a:latin typeface="微软雅黑" panose="020B0503020204020204" pitchFamily="34" charset="-122"/>
                <a:ea typeface="微软雅黑" panose="020B0503020204020204" pitchFamily="34" charset="-122"/>
              </a:rPr>
              <a:t>2013.9.22</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0" indent="0">
              <a:lnSpc>
                <a:spcPts val="3300"/>
              </a:lnSpc>
              <a:buNone/>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关于确定参加新一轮本科教学工作审核评估时间的请示</a:t>
            </a:r>
            <a:endParaRPr lang="en-US" altLang="zh-CN" sz="2400" dirty="0">
              <a:latin typeface="微软雅黑" panose="020B0503020204020204" pitchFamily="34" charset="-122"/>
              <a:ea typeface="微软雅黑" panose="020B0503020204020204" pitchFamily="34" charset="-122"/>
            </a:endParaRPr>
          </a:p>
          <a:p>
            <a:pPr marL="0" indent="0">
              <a:lnSpc>
                <a:spcPts val="3300"/>
              </a:lnSpc>
              <a:buNone/>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2015.3.11</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0" indent="0">
              <a:lnSpc>
                <a:spcPts val="3300"/>
              </a:lnSpc>
              <a:buNone/>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关于审核评估工作方案的汇报（</a:t>
            </a:r>
            <a:r>
              <a:rPr lang="en-US" altLang="zh-CN" sz="2400" dirty="0">
                <a:latin typeface="微软雅黑" panose="020B0503020204020204" pitchFamily="34" charset="-122"/>
                <a:ea typeface="微软雅黑" panose="020B0503020204020204" pitchFamily="34" charset="-122"/>
              </a:rPr>
              <a:t>2015.4.7</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0" indent="0">
              <a:lnSpc>
                <a:spcPts val="3300"/>
              </a:lnSpc>
              <a:buNone/>
            </a:pP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关于审核评估自评报告（征求意见稿）的汇报</a:t>
            </a:r>
            <a:endParaRPr lang="en-US" altLang="zh-CN" sz="2400" dirty="0">
              <a:latin typeface="微软雅黑" panose="020B0503020204020204" pitchFamily="34" charset="-122"/>
              <a:ea typeface="微软雅黑" panose="020B0503020204020204" pitchFamily="34" charset="-122"/>
            </a:endParaRPr>
          </a:p>
          <a:p>
            <a:pPr marL="0" indent="0">
              <a:lnSpc>
                <a:spcPts val="3300"/>
              </a:lnSpc>
              <a:buNone/>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2015.9.28</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marL="0" indent="0">
              <a:lnSpc>
                <a:spcPts val="3300"/>
              </a:lnSpc>
              <a:buNone/>
            </a:pP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关于本科教学工作审核评估的工作汇报（</a:t>
            </a:r>
            <a:r>
              <a:rPr lang="en-US" altLang="zh-CN" sz="2400" dirty="0">
                <a:latin typeface="微软雅黑" panose="020B0503020204020204" pitchFamily="34" charset="-122"/>
                <a:ea typeface="微软雅黑" panose="020B0503020204020204" pitchFamily="34" charset="-122"/>
              </a:rPr>
              <a:t>2015.11.23</a:t>
            </a:r>
            <a:r>
              <a:rPr lang="zh-CN" altLang="en-US" sz="2400" dirty="0">
                <a:latin typeface="微软雅黑" panose="020B0503020204020204" pitchFamily="34" charset="-122"/>
                <a:ea typeface="微软雅黑" panose="020B0503020204020204" pitchFamily="34" charset="-122"/>
              </a:rPr>
              <a:t>）</a:t>
            </a:r>
          </a:p>
        </p:txBody>
      </p:sp>
      <p:sp>
        <p:nvSpPr>
          <p:cNvPr id="22534"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18</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052513"/>
            <a:ext cx="9144000" cy="1539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3555" name="Picture 2"/>
          <p:cNvPicPr>
            <a:picLocks noChangeAspect="1"/>
          </p:cNvPicPr>
          <p:nvPr/>
        </p:nvPicPr>
        <p:blipFill>
          <a:blip r:embed="rId2"/>
          <a:stretch>
            <a:fillRect/>
          </a:stretch>
        </p:blipFill>
        <p:spPr>
          <a:xfrm>
            <a:off x="6961188" y="5481638"/>
            <a:ext cx="1393825" cy="514350"/>
          </a:xfrm>
          <a:prstGeom prst="rect">
            <a:avLst/>
          </a:prstGeom>
          <a:noFill/>
          <a:ln w="9525">
            <a:noFill/>
          </a:ln>
        </p:spPr>
      </p:pic>
      <p:sp>
        <p:nvSpPr>
          <p:cNvPr id="23556" name="标题 2"/>
          <p:cNvSpPr>
            <a:spLocks noGrp="1"/>
          </p:cNvSpPr>
          <p:nvPr>
            <p:ph type="title"/>
          </p:nvPr>
        </p:nvSpPr>
        <p:spPr>
          <a:xfrm>
            <a:off x="395288" y="193675"/>
            <a:ext cx="5437187" cy="936625"/>
          </a:xfrm>
          <a:ln/>
        </p:spPr>
        <p:txBody>
          <a:bodyPr vert="horz" wrap="square" lIns="91440" tIns="45720" rIns="91440" bIns="45720" anchor="ctr"/>
          <a:lstStyle/>
          <a:p>
            <a:r>
              <a:rPr lang="en-US" altLang="zh-CN" sz="3200" dirty="0">
                <a:latin typeface="华文中宋" panose="02010600040101010101" pitchFamily="2" charset="-122"/>
                <a:ea typeface="华文中宋" panose="02010600040101010101" pitchFamily="2" charset="-122"/>
              </a:rPr>
              <a:t>7.</a:t>
            </a:r>
            <a:r>
              <a:rPr lang="zh-CN" altLang="en-US" sz="3200" dirty="0">
                <a:latin typeface="华文中宋" panose="02010600040101010101" pitchFamily="2" charset="-122"/>
                <a:ea typeface="华文中宋" panose="02010600040101010101" pitchFamily="2" charset="-122"/>
              </a:rPr>
              <a:t>进行</a:t>
            </a:r>
            <a:r>
              <a:rPr lang="en-US" altLang="zh-CN" sz="3200" dirty="0">
                <a:latin typeface="华文中宋" panose="02010600040101010101" pitchFamily="2" charset="-122"/>
                <a:ea typeface="华文中宋" panose="02010600040101010101" pitchFamily="2" charset="-122"/>
              </a:rPr>
              <a:t>5</a:t>
            </a:r>
            <a:r>
              <a:rPr lang="zh-CN" altLang="en-US" sz="3200" dirty="0">
                <a:latin typeface="华文中宋" panose="02010600040101010101" pitchFamily="2" charset="-122"/>
                <a:ea typeface="华文中宋" panose="02010600040101010101" pitchFamily="2" charset="-122"/>
              </a:rPr>
              <a:t>次中层工作会议交流</a:t>
            </a:r>
          </a:p>
        </p:txBody>
      </p:sp>
      <p:sp>
        <p:nvSpPr>
          <p:cNvPr id="23557" name="内容占位符 1"/>
          <p:cNvSpPr>
            <a:spLocks noGrp="1"/>
          </p:cNvSpPr>
          <p:nvPr>
            <p:ph idx="1"/>
          </p:nvPr>
        </p:nvSpPr>
        <p:spPr>
          <a:ln/>
        </p:spPr>
        <p:txBody>
          <a:bodyPr vert="horz" wrap="square" lIns="91440" tIns="45720" rIns="91440" bIns="45720" anchor="t"/>
          <a:lstStyle/>
          <a:p>
            <a:r>
              <a:rPr lang="en-US" altLang="zh-CN" dirty="0"/>
              <a:t>1.</a:t>
            </a:r>
            <a:r>
              <a:rPr lang="zh-CN" altLang="en-US" dirty="0"/>
              <a:t>审核评估是什么（</a:t>
            </a:r>
            <a:r>
              <a:rPr lang="en-US" altLang="zh-CN" dirty="0"/>
              <a:t>2014.11.14</a:t>
            </a:r>
            <a:r>
              <a:rPr lang="zh-CN" altLang="en-US" dirty="0"/>
              <a:t>）</a:t>
            </a:r>
            <a:endParaRPr lang="en-US" altLang="zh-CN" dirty="0"/>
          </a:p>
          <a:p>
            <a:r>
              <a:rPr lang="en-US" altLang="zh-CN" dirty="0"/>
              <a:t>2.</a:t>
            </a:r>
            <a:r>
              <a:rPr lang="zh-CN" altLang="en-US" dirty="0"/>
              <a:t>审核评估动员会（</a:t>
            </a:r>
            <a:r>
              <a:rPr lang="en-US" altLang="zh-CN" dirty="0"/>
              <a:t>2015.4.30</a:t>
            </a:r>
            <a:r>
              <a:rPr lang="zh-CN" altLang="en-US" dirty="0"/>
              <a:t>）</a:t>
            </a:r>
            <a:endParaRPr lang="en-US" altLang="zh-CN" dirty="0"/>
          </a:p>
          <a:p>
            <a:r>
              <a:rPr lang="en-US" altLang="zh-CN" dirty="0"/>
              <a:t>3.</a:t>
            </a:r>
            <a:r>
              <a:rPr lang="zh-CN" altLang="en-US" dirty="0"/>
              <a:t>吉林师范大学审核评估（</a:t>
            </a:r>
            <a:r>
              <a:rPr lang="en-US" altLang="zh-CN" dirty="0"/>
              <a:t>2015.10.29</a:t>
            </a:r>
            <a:r>
              <a:rPr lang="zh-CN" altLang="en-US" dirty="0"/>
              <a:t>）</a:t>
            </a:r>
            <a:endParaRPr lang="en-US" altLang="zh-CN" dirty="0"/>
          </a:p>
          <a:p>
            <a:r>
              <a:rPr lang="en-US" altLang="zh-CN" dirty="0"/>
              <a:t>4.</a:t>
            </a:r>
            <a:r>
              <a:rPr lang="zh-CN" altLang="en-US" dirty="0"/>
              <a:t>审核评估实地工作动员（</a:t>
            </a:r>
            <a:r>
              <a:rPr lang="en-US" altLang="zh-CN" dirty="0"/>
              <a:t> 2015.11. 23</a:t>
            </a:r>
            <a:r>
              <a:rPr lang="zh-CN" altLang="en-US" dirty="0"/>
              <a:t>）</a:t>
            </a:r>
            <a:endParaRPr lang="en-US" altLang="zh-CN" dirty="0"/>
          </a:p>
          <a:p>
            <a:r>
              <a:rPr lang="en-US" altLang="zh-CN" dirty="0"/>
              <a:t>5.</a:t>
            </a:r>
            <a:r>
              <a:rPr lang="zh-CN" altLang="en-US" dirty="0"/>
              <a:t>审核评估反馈会（</a:t>
            </a:r>
            <a:r>
              <a:rPr lang="en-US" altLang="zh-CN" dirty="0"/>
              <a:t>2015.12.17</a:t>
            </a:r>
            <a:r>
              <a:rPr lang="zh-CN" altLang="en-US" dirty="0"/>
              <a:t>）</a:t>
            </a:r>
          </a:p>
        </p:txBody>
      </p:sp>
      <p:sp>
        <p:nvSpPr>
          <p:cNvPr id="23558"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19</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2225675" y="1625600"/>
            <a:ext cx="6918325" cy="124301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119188" y="1628775"/>
            <a:ext cx="890588" cy="1243013"/>
          </a:xfrm>
          <a:prstGeom prst="rect">
            <a:avLst/>
          </a:prstGeom>
          <a:solidFill>
            <a:srgbClr val="95A3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6148" name="Picture 2"/>
          <p:cNvPicPr>
            <a:picLocks noChangeAspect="1"/>
          </p:cNvPicPr>
          <p:nvPr/>
        </p:nvPicPr>
        <p:blipFill>
          <a:blip r:embed="rId2"/>
          <a:stretch>
            <a:fillRect/>
          </a:stretch>
        </p:blipFill>
        <p:spPr>
          <a:xfrm>
            <a:off x="6646863" y="5899150"/>
            <a:ext cx="2322512" cy="814388"/>
          </a:xfrm>
          <a:prstGeom prst="rect">
            <a:avLst/>
          </a:prstGeom>
          <a:noFill/>
          <a:ln w="9525">
            <a:noFill/>
          </a:ln>
        </p:spPr>
      </p:pic>
      <p:sp>
        <p:nvSpPr>
          <p:cNvPr id="12" name="矩形 11"/>
          <p:cNvSpPr/>
          <p:nvPr/>
        </p:nvSpPr>
        <p:spPr>
          <a:xfrm>
            <a:off x="1314263" y="1831426"/>
            <a:ext cx="499953" cy="83099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微软雅黑" panose="020B0503020204020204" pitchFamily="34" charset="-122"/>
                <a:ea typeface="微软雅黑" panose="020B0503020204020204" pitchFamily="34" charset="-122"/>
                <a:cs typeface="+mn-cs"/>
              </a:rPr>
              <a:t>一</a:t>
            </a:r>
          </a:p>
        </p:txBody>
      </p:sp>
      <p:pic>
        <p:nvPicPr>
          <p:cNvPr id="6150" name="Picture 6" descr="E:\底色2.jpg"/>
          <p:cNvPicPr>
            <a:picLocks noChangeAspect="1"/>
          </p:cNvPicPr>
          <p:nvPr/>
        </p:nvPicPr>
        <p:blipFill>
          <a:blip r:embed="rId3"/>
          <a:stretch>
            <a:fillRect/>
          </a:stretch>
        </p:blipFill>
        <p:spPr>
          <a:xfrm>
            <a:off x="8488363" y="1625600"/>
            <a:ext cx="628650" cy="1117600"/>
          </a:xfrm>
          <a:prstGeom prst="rect">
            <a:avLst/>
          </a:prstGeom>
          <a:noFill/>
          <a:ln w="9525">
            <a:noFill/>
          </a:ln>
        </p:spPr>
      </p:pic>
      <p:sp>
        <p:nvSpPr>
          <p:cNvPr id="6151" name="文本框 13"/>
          <p:cNvSpPr txBox="1"/>
          <p:nvPr/>
        </p:nvSpPr>
        <p:spPr>
          <a:xfrm>
            <a:off x="2482850" y="1831975"/>
            <a:ext cx="6121400" cy="708025"/>
          </a:xfrm>
          <a:prstGeom prst="rect">
            <a:avLst/>
          </a:prstGeom>
          <a:noFill/>
          <a:ln w="9525">
            <a:noFill/>
          </a:ln>
        </p:spPr>
        <p:txBody>
          <a:bodyPr>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审核评估核心精神与内涵</a:t>
            </a:r>
          </a:p>
        </p:txBody>
      </p:sp>
      <p:sp>
        <p:nvSpPr>
          <p:cNvPr id="6152"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1438" y="801688"/>
            <a:ext cx="9144000" cy="1539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4579" name="Picture 2"/>
          <p:cNvPicPr>
            <a:picLocks noChangeAspect="1"/>
          </p:cNvPicPr>
          <p:nvPr/>
        </p:nvPicPr>
        <p:blipFill>
          <a:blip r:embed="rId2"/>
          <a:stretch>
            <a:fillRect/>
          </a:stretch>
        </p:blipFill>
        <p:spPr>
          <a:xfrm>
            <a:off x="7646988" y="201613"/>
            <a:ext cx="1393825" cy="514350"/>
          </a:xfrm>
          <a:prstGeom prst="rect">
            <a:avLst/>
          </a:prstGeom>
          <a:noFill/>
          <a:ln w="9525">
            <a:noFill/>
          </a:ln>
        </p:spPr>
      </p:pic>
      <p:sp>
        <p:nvSpPr>
          <p:cNvPr id="24580" name="标题 2"/>
          <p:cNvSpPr>
            <a:spLocks noGrp="1"/>
          </p:cNvSpPr>
          <p:nvPr>
            <p:ph type="title"/>
          </p:nvPr>
        </p:nvSpPr>
        <p:spPr>
          <a:xfrm>
            <a:off x="395288" y="109538"/>
            <a:ext cx="5221287" cy="763587"/>
          </a:xfrm>
          <a:ln/>
        </p:spPr>
        <p:txBody>
          <a:bodyPr vert="horz" wrap="square" lIns="91440" tIns="45720" rIns="91440" bIns="45720" anchor="ctr"/>
          <a:lstStyle/>
          <a:p>
            <a:r>
              <a:rPr lang="en-US" altLang="zh-CN" sz="2800" dirty="0">
                <a:latin typeface="微软雅黑" panose="020B0503020204020204" pitchFamily="34" charset="-122"/>
                <a:ea typeface="微软雅黑" panose="020B0503020204020204" pitchFamily="34" charset="-122"/>
              </a:rPr>
              <a:t>8.</a:t>
            </a:r>
            <a:r>
              <a:rPr lang="zh-CN" altLang="en-US" sz="2800" dirty="0">
                <a:latin typeface="微软雅黑" panose="020B0503020204020204" pitchFamily="34" charset="-122"/>
                <a:ea typeface="微软雅黑" panose="020B0503020204020204" pitchFamily="34" charset="-122"/>
              </a:rPr>
              <a:t>召开</a:t>
            </a:r>
            <a:r>
              <a:rPr lang="en-US" altLang="zh-CN" sz="2800" dirty="0">
                <a:latin typeface="微软雅黑" panose="020B0503020204020204" pitchFamily="34" charset="-122"/>
                <a:ea typeface="微软雅黑" panose="020B0503020204020204" pitchFamily="34" charset="-122"/>
              </a:rPr>
              <a:t>9</a:t>
            </a:r>
            <a:r>
              <a:rPr lang="zh-CN" altLang="en-US" sz="2800" dirty="0">
                <a:latin typeface="微软雅黑" panose="020B0503020204020204" pitchFamily="34" charset="-122"/>
                <a:ea typeface="微软雅黑" panose="020B0503020204020204" pitchFamily="34" charset="-122"/>
              </a:rPr>
              <a:t>次主管教学副院长会议</a:t>
            </a:r>
          </a:p>
        </p:txBody>
      </p:sp>
      <p:sp>
        <p:nvSpPr>
          <p:cNvPr id="24581" name="内容占位符 1"/>
          <p:cNvSpPr>
            <a:spLocks noGrp="1"/>
          </p:cNvSpPr>
          <p:nvPr>
            <p:ph idx="1"/>
          </p:nvPr>
        </p:nvSpPr>
        <p:spPr>
          <a:xfrm>
            <a:off x="250825" y="1125538"/>
            <a:ext cx="8569325" cy="4821237"/>
          </a:xfrm>
          <a:ln/>
        </p:spPr>
        <p:txBody>
          <a:bodyPr vert="horz" wrap="square" lIns="91440" tIns="45720" rIns="91440" bIns="45720" anchor="t"/>
          <a:lstStyle/>
          <a:p>
            <a:r>
              <a:rPr lang="en-US" altLang="zh-CN" sz="2600" dirty="0"/>
              <a:t>1.</a:t>
            </a:r>
            <a:r>
              <a:rPr lang="zh-CN" altLang="en-US" sz="2600" dirty="0"/>
              <a:t> 审核评估（为什么；是什么；怎么评；学校做什么；学院做什么）（</a:t>
            </a:r>
            <a:r>
              <a:rPr lang="en-US" altLang="zh-CN" sz="2600" dirty="0"/>
              <a:t>2015.4.15</a:t>
            </a:r>
            <a:r>
              <a:rPr lang="zh-CN" altLang="en-US" sz="2600" dirty="0"/>
              <a:t>）</a:t>
            </a:r>
            <a:endParaRPr lang="en-US" altLang="zh-CN" sz="2600" dirty="0"/>
          </a:p>
          <a:p>
            <a:r>
              <a:rPr lang="en-US" altLang="zh-CN" sz="2600" dirty="0"/>
              <a:t>2.</a:t>
            </a:r>
            <a:r>
              <a:rPr lang="zh-CN" altLang="en-US" sz="2600" dirty="0"/>
              <a:t>审核评估学院工作指引（</a:t>
            </a:r>
            <a:r>
              <a:rPr lang="en-US" altLang="zh-CN" sz="2600" dirty="0"/>
              <a:t>2015.5.20</a:t>
            </a:r>
            <a:r>
              <a:rPr lang="zh-CN" altLang="en-US" sz="2600" dirty="0"/>
              <a:t>）</a:t>
            </a:r>
            <a:endParaRPr lang="en-US" altLang="zh-CN" sz="2600" dirty="0"/>
          </a:p>
          <a:p>
            <a:r>
              <a:rPr lang="en-US" altLang="zh-CN" sz="2600" dirty="0"/>
              <a:t>3.</a:t>
            </a:r>
            <a:r>
              <a:rPr lang="zh-CN" altLang="en-US" sz="2600" dirty="0"/>
              <a:t> 审核评估工作进展（</a:t>
            </a:r>
            <a:r>
              <a:rPr lang="en-US" altLang="zh-CN" sz="2600" dirty="0"/>
              <a:t>2015.7.1</a:t>
            </a:r>
            <a:r>
              <a:rPr lang="zh-CN" altLang="en-US" sz="2600" dirty="0"/>
              <a:t>）</a:t>
            </a:r>
            <a:endParaRPr lang="en-US" altLang="zh-CN" sz="2600" dirty="0"/>
          </a:p>
          <a:p>
            <a:r>
              <a:rPr lang="en-US" altLang="zh-CN" sz="2600" dirty="0"/>
              <a:t>4.</a:t>
            </a:r>
            <a:r>
              <a:rPr lang="zh-CN" altLang="en-US" sz="2600" dirty="0"/>
              <a:t>结合审核评估谈学院办学特色、核心问题、未来改革思路（</a:t>
            </a:r>
            <a:r>
              <a:rPr lang="en-US" altLang="zh-CN" sz="2600" dirty="0"/>
              <a:t>2015.7.14-15</a:t>
            </a:r>
            <a:r>
              <a:rPr lang="zh-CN" altLang="en-US" sz="2600" dirty="0"/>
              <a:t>，分校区召开）</a:t>
            </a:r>
            <a:endParaRPr lang="en-US" altLang="zh-CN" sz="2600" dirty="0"/>
          </a:p>
          <a:p>
            <a:r>
              <a:rPr lang="en-US" altLang="zh-CN" sz="2600" dirty="0"/>
              <a:t>5.</a:t>
            </a:r>
            <a:r>
              <a:rPr lang="zh-CN" altLang="en-US" sz="2600" dirty="0"/>
              <a:t> “互联网</a:t>
            </a:r>
            <a:r>
              <a:rPr lang="en-US" altLang="zh-CN" sz="2600" dirty="0"/>
              <a:t>+</a:t>
            </a:r>
            <a:r>
              <a:rPr lang="zh-CN" altLang="en-US" sz="2600" dirty="0"/>
              <a:t>创新人才培养”行动计划和审核评估自评报告研讨和交流（</a:t>
            </a:r>
            <a:r>
              <a:rPr lang="en-US" altLang="zh-CN" sz="2600" dirty="0"/>
              <a:t>2015.9.23</a:t>
            </a:r>
            <a:r>
              <a:rPr lang="zh-CN" altLang="en-US" sz="2600" dirty="0"/>
              <a:t>）</a:t>
            </a:r>
            <a:endParaRPr lang="en-US" altLang="zh-CN" sz="2600" dirty="0"/>
          </a:p>
          <a:p>
            <a:r>
              <a:rPr lang="en-US" altLang="zh-CN" sz="2600" dirty="0"/>
              <a:t>6.</a:t>
            </a:r>
            <a:r>
              <a:rPr lang="zh-CN" altLang="en-US" sz="2600" dirty="0"/>
              <a:t>审核评估自评报告征求意见（</a:t>
            </a:r>
            <a:r>
              <a:rPr lang="en-US" altLang="zh-CN" sz="2600" dirty="0"/>
              <a:t> 2015.10.14</a:t>
            </a:r>
            <a:r>
              <a:rPr lang="zh-CN" altLang="en-US" sz="2600" dirty="0"/>
              <a:t>）</a:t>
            </a:r>
            <a:endParaRPr lang="en-US" altLang="zh-CN" sz="2600" dirty="0"/>
          </a:p>
          <a:p>
            <a:r>
              <a:rPr lang="en-US" altLang="zh-CN" sz="2600" dirty="0"/>
              <a:t>7.</a:t>
            </a:r>
            <a:r>
              <a:rPr lang="zh-CN" altLang="en-US" sz="2600" dirty="0"/>
              <a:t>审核评估倒计时</a:t>
            </a:r>
            <a:r>
              <a:rPr lang="en-US" altLang="zh-CN" sz="2600" dirty="0"/>
              <a:t>1</a:t>
            </a:r>
            <a:r>
              <a:rPr lang="zh-CN" altLang="en-US" sz="2600" dirty="0"/>
              <a:t>个月工作安排（</a:t>
            </a:r>
            <a:r>
              <a:rPr lang="en-US" altLang="zh-CN" sz="2600" dirty="0"/>
              <a:t>2015.11.11</a:t>
            </a:r>
            <a:r>
              <a:rPr lang="zh-CN" altLang="en-US" sz="2600" dirty="0"/>
              <a:t>）</a:t>
            </a:r>
            <a:endParaRPr lang="en-US" altLang="zh-CN" sz="2600" dirty="0"/>
          </a:p>
          <a:p>
            <a:r>
              <a:rPr lang="en-US" altLang="zh-CN" sz="2600" dirty="0"/>
              <a:t>8.</a:t>
            </a:r>
            <a:r>
              <a:rPr lang="zh-CN" altLang="en-US" sz="2600" dirty="0"/>
              <a:t>审核评估迎评工作（</a:t>
            </a:r>
            <a:r>
              <a:rPr lang="en-US" altLang="zh-CN" sz="2600" dirty="0"/>
              <a:t>2015.12.9</a:t>
            </a:r>
            <a:r>
              <a:rPr lang="zh-CN" altLang="en-US" sz="2600" dirty="0"/>
              <a:t>）</a:t>
            </a:r>
            <a:endParaRPr lang="en-US" altLang="zh-CN" sz="2600" dirty="0"/>
          </a:p>
          <a:p>
            <a:r>
              <a:rPr lang="en-US" altLang="zh-CN" sz="2600" dirty="0"/>
              <a:t>9.</a:t>
            </a:r>
            <a:r>
              <a:rPr lang="zh-CN" altLang="en-US" sz="2600" dirty="0"/>
              <a:t>审核评估学院工作小结（</a:t>
            </a:r>
            <a:r>
              <a:rPr lang="en-US" altLang="zh-CN" sz="2600" dirty="0"/>
              <a:t>2015.12.23</a:t>
            </a:r>
            <a:r>
              <a:rPr lang="zh-CN" altLang="en-US" sz="2600" dirty="0"/>
              <a:t>）</a:t>
            </a:r>
          </a:p>
        </p:txBody>
      </p:sp>
      <p:sp>
        <p:nvSpPr>
          <p:cNvPr id="24582"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20</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395288" y="76200"/>
            <a:ext cx="4464050" cy="728663"/>
          </a:xfrm>
          <a:ln/>
        </p:spPr>
        <p:txBody>
          <a:bodyPr vert="horz" wrap="square" lIns="91440" tIns="45720" rIns="91440" bIns="45720" anchor="ctr"/>
          <a:lstStyle/>
          <a:p>
            <a:r>
              <a:rPr lang="en-US" altLang="zh-CN" sz="2800" dirty="0">
                <a:latin typeface="华文中宋" panose="02010600040101010101" pitchFamily="2" charset="-122"/>
                <a:ea typeface="华文中宋" panose="02010600040101010101" pitchFamily="2" charset="-122"/>
              </a:rPr>
              <a:t>9.</a:t>
            </a:r>
            <a:r>
              <a:rPr lang="zh-CN" altLang="en-US" sz="2800" dirty="0">
                <a:latin typeface="华文中宋" panose="02010600040101010101" pitchFamily="2" charset="-122"/>
                <a:ea typeface="华文中宋" panose="02010600040101010101" pitchFamily="2" charset="-122"/>
              </a:rPr>
              <a:t>修订教学管理规范</a:t>
            </a:r>
          </a:p>
        </p:txBody>
      </p:sp>
      <p:sp>
        <p:nvSpPr>
          <p:cNvPr id="5" name="矩形 4"/>
          <p:cNvSpPr/>
          <p:nvPr/>
        </p:nvSpPr>
        <p:spPr>
          <a:xfrm>
            <a:off x="322263" y="768350"/>
            <a:ext cx="8893175" cy="1539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5604" name="Picture 7"/>
          <p:cNvPicPr>
            <a:picLocks noChangeAspect="1"/>
          </p:cNvPicPr>
          <p:nvPr/>
        </p:nvPicPr>
        <p:blipFill>
          <a:blip r:embed="rId2"/>
          <a:stretch>
            <a:fillRect/>
          </a:stretch>
        </p:blipFill>
        <p:spPr>
          <a:xfrm>
            <a:off x="3333750" y="1304925"/>
            <a:ext cx="3314700" cy="5472113"/>
          </a:xfrm>
          <a:prstGeom prst="rect">
            <a:avLst/>
          </a:prstGeom>
          <a:noFill/>
          <a:ln w="9525">
            <a:noFill/>
          </a:ln>
        </p:spPr>
      </p:pic>
      <p:pic>
        <p:nvPicPr>
          <p:cNvPr id="25605" name="Picture 8"/>
          <p:cNvPicPr>
            <a:picLocks noChangeAspect="1"/>
          </p:cNvPicPr>
          <p:nvPr/>
        </p:nvPicPr>
        <p:blipFill>
          <a:blip r:embed="rId3"/>
          <a:stretch>
            <a:fillRect/>
          </a:stretch>
        </p:blipFill>
        <p:spPr>
          <a:xfrm>
            <a:off x="-17462" y="1089025"/>
            <a:ext cx="3371850" cy="5472113"/>
          </a:xfrm>
          <a:prstGeom prst="rect">
            <a:avLst/>
          </a:prstGeom>
          <a:noFill/>
          <a:ln w="9525">
            <a:noFill/>
          </a:ln>
        </p:spPr>
      </p:pic>
      <p:pic>
        <p:nvPicPr>
          <p:cNvPr id="25606" name="Picture 9"/>
          <p:cNvPicPr>
            <a:picLocks noChangeAspect="1"/>
          </p:cNvPicPr>
          <p:nvPr/>
        </p:nvPicPr>
        <p:blipFill>
          <a:blip r:embed="rId4"/>
          <a:stretch>
            <a:fillRect/>
          </a:stretch>
        </p:blipFill>
        <p:spPr>
          <a:xfrm>
            <a:off x="6535738" y="1304925"/>
            <a:ext cx="2667000" cy="1620838"/>
          </a:xfrm>
          <a:prstGeom prst="rect">
            <a:avLst/>
          </a:prstGeom>
          <a:noFill/>
          <a:ln w="9525">
            <a:noFill/>
          </a:ln>
        </p:spPr>
      </p:pic>
      <p:sp>
        <p:nvSpPr>
          <p:cNvPr id="25607"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21</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6627" name="标题 1"/>
          <p:cNvSpPr>
            <a:spLocks noGrp="1"/>
          </p:cNvSpPr>
          <p:nvPr>
            <p:ph type="title"/>
          </p:nvPr>
        </p:nvSpPr>
        <p:spPr>
          <a:xfrm>
            <a:off x="5219700" y="1125538"/>
            <a:ext cx="3395663" cy="1143000"/>
          </a:xfrm>
          <a:ln/>
        </p:spPr>
        <p:txBody>
          <a:bodyPr vert="horz" wrap="square" lIns="91440" tIns="45720" rIns="91440" bIns="45720" anchor="ctr"/>
          <a:lstStyle/>
          <a:p>
            <a:r>
              <a:rPr lang="en-US" altLang="zh-CN" sz="3000" dirty="0">
                <a:latin typeface="微软雅黑" panose="020B0503020204020204" pitchFamily="34" charset="-122"/>
                <a:ea typeface="微软雅黑" panose="020B0503020204020204" pitchFamily="34" charset="-122"/>
              </a:rPr>
              <a:t>10.</a:t>
            </a:r>
            <a:r>
              <a:rPr lang="zh-CN" altLang="en-US" sz="3000" dirty="0">
                <a:latin typeface="微软雅黑" panose="020B0503020204020204" pitchFamily="34" charset="-122"/>
                <a:ea typeface="微软雅黑" panose="020B0503020204020204" pitchFamily="34" charset="-122"/>
              </a:rPr>
              <a:t>内涵建设</a:t>
            </a:r>
          </a:p>
        </p:txBody>
      </p:sp>
      <p:sp>
        <p:nvSpPr>
          <p:cNvPr id="26628" name="灯片编号占位符 3"/>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t>22</a:t>
            </a:fld>
            <a:endParaRPr lang="zh-CN" altLang="en-US" sz="1200" dirty="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1"/>
          <p:cNvSpPr>
            <a:spLocks noGrp="1"/>
          </p:cNvSpPr>
          <p:nvPr>
            <p:ph type="title"/>
          </p:nvPr>
        </p:nvSpPr>
        <p:spPr>
          <a:xfrm>
            <a:off x="993775" y="274638"/>
            <a:ext cx="7693025" cy="525462"/>
          </a:xfrm>
          <a:ln/>
        </p:spPr>
        <p:txBody>
          <a:bodyPr vert="horz" wrap="square" lIns="91440" tIns="45720" rIns="91440" bIns="45720" anchor="ctr"/>
          <a:lstStyle/>
          <a:p>
            <a:r>
              <a:rPr lang="zh-CN" altLang="en-US" sz="2400" dirty="0">
                <a:solidFill>
                  <a:srgbClr val="FF0000"/>
                </a:solidFill>
                <a:latin typeface="微软雅黑" panose="020B0503020204020204" pitchFamily="34" charset="-122"/>
                <a:ea typeface="微软雅黑" panose="020B0503020204020204" pitchFamily="34" charset="-122"/>
              </a:rPr>
              <a:t>专家组实地评估</a:t>
            </a:r>
          </a:p>
        </p:txBody>
      </p:sp>
      <p:sp>
        <p:nvSpPr>
          <p:cNvPr id="27651" name="灯片编号占位符 4"/>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23</a:t>
            </a:fld>
            <a:endParaRPr lang="zh-CN" altLang="en-US" sz="1200" dirty="0">
              <a:solidFill>
                <a:srgbClr val="898989"/>
              </a:solidFill>
              <a:sym typeface="Calibri" panose="020F0502020204030204" pitchFamily="34" charset="0"/>
            </a:endParaRPr>
          </a:p>
        </p:txBody>
      </p:sp>
      <p:sp>
        <p:nvSpPr>
          <p:cNvPr id="27652" name="矩形 4"/>
          <p:cNvSpPr/>
          <p:nvPr/>
        </p:nvSpPr>
        <p:spPr>
          <a:xfrm>
            <a:off x="1476375" y="782638"/>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27653" name="Group 5"/>
          <p:cNvGrpSpPr>
            <a:grpSpLocks noChangeAspect="1"/>
          </p:cNvGrpSpPr>
          <p:nvPr/>
        </p:nvGrpSpPr>
        <p:grpSpPr>
          <a:xfrm>
            <a:off x="7431088" y="179388"/>
            <a:ext cx="1174750" cy="669925"/>
            <a:chOff x="0" y="0"/>
            <a:chExt cx="4806002" cy="2650393"/>
          </a:xfrm>
        </p:grpSpPr>
        <p:pic>
          <p:nvPicPr>
            <p:cNvPr id="27657" name="Picture 6"/>
            <p:cNvPicPr>
              <a:picLocks noChangeAspect="1"/>
            </p:cNvPicPr>
            <p:nvPr/>
          </p:nvPicPr>
          <p:blipFill>
            <a:blip r:embed="rId3"/>
            <a:srcRect l="21654" t="4030" r="22754" b="44658"/>
            <a:stretch>
              <a:fillRect/>
            </a:stretch>
          </p:blipFill>
          <p:spPr>
            <a:xfrm>
              <a:off x="0" y="0"/>
              <a:ext cx="1885362" cy="2318994"/>
            </a:xfrm>
            <a:prstGeom prst="rect">
              <a:avLst/>
            </a:prstGeom>
            <a:noFill/>
            <a:ln w="9525">
              <a:noFill/>
            </a:ln>
          </p:spPr>
        </p:pic>
        <p:pic>
          <p:nvPicPr>
            <p:cNvPr id="27658" name="Picture 6"/>
            <p:cNvPicPr>
              <a:picLocks noChangeAspect="1"/>
            </p:cNvPicPr>
            <p:nvPr/>
          </p:nvPicPr>
          <p:blipFill>
            <a:blip r:embed="rId4"/>
            <a:srcRect t="41585" r="46518" b="21167"/>
            <a:stretch>
              <a:fillRect/>
            </a:stretch>
          </p:blipFill>
          <p:spPr>
            <a:xfrm>
              <a:off x="1223107" y="966978"/>
              <a:ext cx="1813826" cy="1683415"/>
            </a:xfrm>
            <a:prstGeom prst="rect">
              <a:avLst/>
            </a:prstGeom>
            <a:noFill/>
            <a:ln w="9525">
              <a:noFill/>
            </a:ln>
          </p:spPr>
        </p:pic>
        <p:pic>
          <p:nvPicPr>
            <p:cNvPr id="27659" name="Picture 2"/>
            <p:cNvPicPr>
              <a:picLocks noChangeAspect="1"/>
            </p:cNvPicPr>
            <p:nvPr/>
          </p:nvPicPr>
          <p:blipFill>
            <a:blip r:embed="rId5"/>
            <a:srcRect l="39087" t="53899" r="8443"/>
            <a:stretch>
              <a:fillRect/>
            </a:stretch>
          </p:blipFill>
          <p:spPr>
            <a:xfrm>
              <a:off x="3024336" y="118075"/>
              <a:ext cx="1781666" cy="2082843"/>
            </a:xfrm>
            <a:prstGeom prst="rect">
              <a:avLst/>
            </a:prstGeom>
            <a:noFill/>
            <a:ln w="9525">
              <a:noFill/>
            </a:ln>
          </p:spPr>
        </p:pic>
      </p:grpSp>
      <p:sp>
        <p:nvSpPr>
          <p:cNvPr id="27654" name="矩形 1"/>
          <p:cNvSpPr/>
          <p:nvPr/>
        </p:nvSpPr>
        <p:spPr>
          <a:xfrm>
            <a:off x="404813" y="971550"/>
            <a:ext cx="3924300" cy="7661275"/>
          </a:xfrm>
          <a:prstGeom prst="rect">
            <a:avLst/>
          </a:prstGeom>
          <a:noFill/>
          <a:ln w="9525">
            <a:noFill/>
          </a:ln>
        </p:spPr>
        <p:txBody>
          <a:bodyPr>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Calibri" panose="020F0502020204030204" pitchFamily="34" charset="0"/>
              </a:rPr>
              <a:t>      </a:t>
            </a:r>
            <a:r>
              <a:rPr lang="en-US" altLang="zh-CN" dirty="0">
                <a:latin typeface="微软雅黑" panose="020B0503020204020204" pitchFamily="34" charset="-122"/>
                <a:ea typeface="微软雅黑" panose="020B0503020204020204" pitchFamily="34" charset="-122"/>
                <a:sym typeface="Calibri" panose="020F0502020204030204" pitchFamily="34" charset="0"/>
              </a:rPr>
              <a:t>2015</a:t>
            </a:r>
            <a:r>
              <a:rPr lang="zh-CN" altLang="en-US" dirty="0">
                <a:latin typeface="微软雅黑" panose="020B0503020204020204" pitchFamily="34" charset="-122"/>
                <a:ea typeface="微软雅黑" panose="020B0503020204020204" pitchFamily="34" charset="-122"/>
                <a:sym typeface="Calibri" panose="020F0502020204030204" pitchFamily="34" charset="0"/>
              </a:rPr>
              <a:t>年</a:t>
            </a:r>
            <a:r>
              <a:rPr lang="en-US" altLang="zh-CN" dirty="0">
                <a:latin typeface="微软雅黑" panose="020B0503020204020204" pitchFamily="34" charset="-122"/>
                <a:ea typeface="微软雅黑" panose="020B0503020204020204" pitchFamily="34" charset="-122"/>
                <a:sym typeface="Calibri" panose="020F0502020204030204" pitchFamily="34" charset="0"/>
              </a:rPr>
              <a:t>14-17</a:t>
            </a:r>
            <a:r>
              <a:rPr lang="zh-CN" altLang="en-US" dirty="0">
                <a:latin typeface="微软雅黑" panose="020B0503020204020204" pitchFamily="34" charset="-122"/>
                <a:ea typeface="微软雅黑" panose="020B0503020204020204" pitchFamily="34" charset="-122"/>
                <a:sym typeface="Calibri" panose="020F0502020204030204" pitchFamily="34" charset="0"/>
              </a:rPr>
              <a:t>日，专家组考察了石牌、大学城、南海三个校区</a:t>
            </a:r>
            <a:r>
              <a:rPr lang="en-US" altLang="zh-CN" dirty="0">
                <a:latin typeface="微软雅黑" panose="020B0503020204020204" pitchFamily="34" charset="-122"/>
                <a:ea typeface="微软雅黑" panose="020B0503020204020204" pitchFamily="34" charset="-122"/>
                <a:sym typeface="Calibri" panose="020F0502020204030204" pitchFamily="34" charset="0"/>
              </a:rPr>
              <a:t>,</a:t>
            </a:r>
            <a:r>
              <a:rPr lang="zh-CN" altLang="en-US" dirty="0">
                <a:latin typeface="微软雅黑" panose="020B0503020204020204" pitchFamily="34" charset="-122"/>
                <a:ea typeface="微软雅黑" panose="020B0503020204020204" pitchFamily="34" charset="-122"/>
                <a:sym typeface="Calibri" panose="020F0502020204030204" pitchFamily="34" charset="0"/>
              </a:rPr>
              <a:t>走访职能部门</a:t>
            </a:r>
            <a:r>
              <a:rPr lang="en-US" altLang="zh-CN" dirty="0">
                <a:latin typeface="微软雅黑" panose="020B0503020204020204" pitchFamily="34" charset="-122"/>
                <a:ea typeface="微软雅黑" panose="020B0503020204020204" pitchFamily="34" charset="-122"/>
                <a:sym typeface="Calibri" panose="020F0502020204030204" pitchFamily="34" charset="0"/>
              </a:rPr>
              <a:t>24</a:t>
            </a:r>
            <a:r>
              <a:rPr lang="zh-CN" altLang="en-US" dirty="0">
                <a:latin typeface="微软雅黑" panose="020B0503020204020204" pitchFamily="34" charset="-122"/>
                <a:ea typeface="微软雅黑" panose="020B0503020204020204" pitchFamily="34" charset="-122"/>
                <a:sym typeface="Calibri" panose="020F0502020204030204" pitchFamily="34" charset="0"/>
              </a:rPr>
              <a:t>个</a:t>
            </a:r>
            <a:r>
              <a:rPr lang="en-US" altLang="zh-CN" dirty="0">
                <a:latin typeface="微软雅黑" panose="020B0503020204020204" pitchFamily="34" charset="-122"/>
                <a:ea typeface="微软雅黑" panose="020B0503020204020204" pitchFamily="34" charset="-122"/>
                <a:sym typeface="Calibri" panose="020F0502020204030204" pitchFamily="34" charset="0"/>
              </a:rPr>
              <a:t>,</a:t>
            </a:r>
            <a:r>
              <a:rPr lang="zh-CN" altLang="en-US" dirty="0">
                <a:latin typeface="微软雅黑" panose="020B0503020204020204" pitchFamily="34" charset="-122"/>
                <a:ea typeface="微软雅黑" panose="020B0503020204020204" pitchFamily="34" charset="-122"/>
                <a:sym typeface="Calibri" panose="020F0502020204030204" pitchFamily="34" charset="0"/>
              </a:rPr>
              <a:t>走访二级教学单位</a:t>
            </a:r>
            <a:r>
              <a:rPr lang="en-US" altLang="zh-CN" dirty="0">
                <a:latin typeface="微软雅黑" panose="020B0503020204020204" pitchFamily="34" charset="-122"/>
                <a:ea typeface="微软雅黑" panose="020B0503020204020204" pitchFamily="34" charset="-122"/>
                <a:sym typeface="Calibri" panose="020F0502020204030204" pitchFamily="34" charset="0"/>
              </a:rPr>
              <a:t>26</a:t>
            </a:r>
            <a:r>
              <a:rPr lang="zh-CN" altLang="en-US" dirty="0">
                <a:latin typeface="微软雅黑" panose="020B0503020204020204" pitchFamily="34" charset="-122"/>
                <a:ea typeface="微软雅黑" panose="020B0503020204020204" pitchFamily="34" charset="-122"/>
                <a:sym typeface="Calibri" panose="020F0502020204030204" pitchFamily="34" charset="0"/>
              </a:rPr>
              <a:t>个</a:t>
            </a:r>
            <a:r>
              <a:rPr lang="en-US" altLang="zh-CN" dirty="0">
                <a:latin typeface="微软雅黑" panose="020B0503020204020204" pitchFamily="34" charset="-122"/>
                <a:ea typeface="微软雅黑" panose="020B0503020204020204" pitchFamily="34" charset="-122"/>
                <a:sym typeface="Calibri" panose="020F0502020204030204" pitchFamily="34" charset="0"/>
              </a:rPr>
              <a:t>,</a:t>
            </a:r>
            <a:r>
              <a:rPr lang="zh-CN" altLang="en-US" dirty="0">
                <a:latin typeface="微软雅黑" panose="020B0503020204020204" pitchFamily="34" charset="-122"/>
                <a:ea typeface="微软雅黑" panose="020B0503020204020204" pitchFamily="34" charset="-122"/>
                <a:sym typeface="Calibri" panose="020F0502020204030204" pitchFamily="34" charset="0"/>
              </a:rPr>
              <a:t>考察校外实习基地及用人单位</a:t>
            </a:r>
            <a:r>
              <a:rPr lang="en-US" altLang="zh-CN" dirty="0">
                <a:latin typeface="微软雅黑" panose="020B0503020204020204" pitchFamily="34" charset="-122"/>
                <a:ea typeface="微软雅黑" panose="020B0503020204020204" pitchFamily="34" charset="-122"/>
                <a:sym typeface="Calibri" panose="020F0502020204030204" pitchFamily="34" charset="0"/>
              </a:rPr>
              <a:t>4</a:t>
            </a:r>
            <a:r>
              <a:rPr lang="zh-CN" altLang="en-US" dirty="0">
                <a:latin typeface="微软雅黑" panose="020B0503020204020204" pitchFamily="34" charset="-122"/>
                <a:ea typeface="微软雅黑" panose="020B0503020204020204" pitchFamily="34" charset="-122"/>
                <a:sym typeface="Calibri" panose="020F0502020204030204" pitchFamily="34" charset="0"/>
              </a:rPr>
              <a:t>个</a:t>
            </a:r>
            <a:r>
              <a:rPr lang="en-US" altLang="zh-CN" dirty="0">
                <a:latin typeface="微软雅黑" panose="020B0503020204020204" pitchFamily="34" charset="-122"/>
                <a:ea typeface="微软雅黑" panose="020B0503020204020204" pitchFamily="34" charset="-122"/>
                <a:sym typeface="Calibri" panose="020F0502020204030204" pitchFamily="34" charset="0"/>
              </a:rPr>
              <a:t>,</a:t>
            </a:r>
            <a:r>
              <a:rPr lang="zh-CN" altLang="en-US" dirty="0">
                <a:latin typeface="微软雅黑" panose="020B0503020204020204" pitchFamily="34" charset="-122"/>
                <a:ea typeface="微软雅黑" panose="020B0503020204020204" pitchFamily="34" charset="-122"/>
                <a:sym typeface="Calibri" panose="020F0502020204030204" pitchFamily="34" charset="0"/>
              </a:rPr>
              <a:t>考察其他校内单位</a:t>
            </a:r>
            <a:r>
              <a:rPr lang="en-US" altLang="zh-CN" dirty="0">
                <a:latin typeface="微软雅黑" panose="020B0503020204020204" pitchFamily="34" charset="-122"/>
                <a:ea typeface="微软雅黑" panose="020B0503020204020204" pitchFamily="34" charset="-122"/>
                <a:sym typeface="Calibri" panose="020F0502020204030204" pitchFamily="34" charset="0"/>
              </a:rPr>
              <a:t>11</a:t>
            </a:r>
            <a:r>
              <a:rPr lang="zh-CN" altLang="en-US" dirty="0">
                <a:latin typeface="微软雅黑" panose="020B0503020204020204" pitchFamily="34" charset="-122"/>
                <a:ea typeface="微软雅黑" panose="020B0503020204020204" pitchFamily="34" charset="-122"/>
                <a:sym typeface="Calibri" panose="020F0502020204030204" pitchFamily="34" charset="0"/>
              </a:rPr>
              <a:t>个，深入访谈</a:t>
            </a:r>
            <a:r>
              <a:rPr lang="en-US" altLang="zh-CN" dirty="0">
                <a:latin typeface="微软雅黑" panose="020B0503020204020204" pitchFamily="34" charset="-122"/>
                <a:ea typeface="微软雅黑" panose="020B0503020204020204" pitchFamily="34" charset="-122"/>
                <a:sym typeface="Calibri" panose="020F0502020204030204" pitchFamily="34" charset="0"/>
              </a:rPr>
              <a:t>74</a:t>
            </a:r>
            <a:r>
              <a:rPr lang="zh-CN" altLang="en-US" dirty="0">
                <a:latin typeface="微软雅黑" panose="020B0503020204020204" pitchFamily="34" charset="-122"/>
                <a:ea typeface="微软雅黑" panose="020B0503020204020204" pitchFamily="34" charset="-122"/>
                <a:sym typeface="Calibri" panose="020F0502020204030204" pitchFamily="34" charset="0"/>
              </a:rPr>
              <a:t>人次，小型座谈会</a:t>
            </a:r>
            <a:r>
              <a:rPr lang="en-US" altLang="zh-CN" dirty="0">
                <a:latin typeface="微软雅黑" panose="020B0503020204020204" pitchFamily="34" charset="-122"/>
                <a:ea typeface="微软雅黑" panose="020B0503020204020204" pitchFamily="34" charset="-122"/>
                <a:sym typeface="Calibri" panose="020F0502020204030204" pitchFamily="34" charset="0"/>
              </a:rPr>
              <a:t>20</a:t>
            </a:r>
            <a:r>
              <a:rPr lang="zh-CN" altLang="en-US" dirty="0">
                <a:latin typeface="微软雅黑" panose="020B0503020204020204" pitchFamily="34" charset="-122"/>
                <a:ea typeface="微软雅黑" panose="020B0503020204020204" pitchFamily="34" charset="-122"/>
                <a:sym typeface="Calibri" panose="020F0502020204030204" pitchFamily="34" charset="0"/>
              </a:rPr>
              <a:t>次，听课</a:t>
            </a:r>
            <a:r>
              <a:rPr lang="en-US" altLang="zh-CN" dirty="0">
                <a:latin typeface="微软雅黑" panose="020B0503020204020204" pitchFamily="34" charset="-122"/>
                <a:ea typeface="微软雅黑" panose="020B0503020204020204" pitchFamily="34" charset="-122"/>
                <a:sym typeface="Calibri" panose="020F0502020204030204" pitchFamily="34" charset="0"/>
              </a:rPr>
              <a:t>37</a:t>
            </a:r>
            <a:r>
              <a:rPr lang="zh-CN" altLang="en-US" dirty="0">
                <a:latin typeface="微软雅黑" panose="020B0503020204020204" pitchFamily="34" charset="-122"/>
                <a:ea typeface="微软雅黑" panose="020B0503020204020204" pitchFamily="34" charset="-122"/>
                <a:sym typeface="Calibri" panose="020F0502020204030204" pitchFamily="34" charset="0"/>
              </a:rPr>
              <a:t>节</a:t>
            </a:r>
            <a:r>
              <a:rPr lang="en-US" altLang="zh-CN" dirty="0">
                <a:latin typeface="微软雅黑" panose="020B0503020204020204" pitchFamily="34" charset="-122"/>
                <a:ea typeface="微软雅黑" panose="020B0503020204020204" pitchFamily="34" charset="-122"/>
                <a:sym typeface="Calibri" panose="020F0502020204030204" pitchFamily="34" charset="0"/>
              </a:rPr>
              <a:t>,</a:t>
            </a:r>
            <a:r>
              <a:rPr lang="zh-CN" altLang="en-US" dirty="0">
                <a:latin typeface="微软雅黑" panose="020B0503020204020204" pitchFamily="34" charset="-122"/>
                <a:ea typeface="微软雅黑" panose="020B0503020204020204" pitchFamily="34" charset="-122"/>
                <a:sym typeface="Calibri" panose="020F0502020204030204" pitchFamily="34" charset="0"/>
              </a:rPr>
              <a:t>调阅试卷</a:t>
            </a:r>
            <a:r>
              <a:rPr lang="en-US" altLang="zh-CN" dirty="0">
                <a:latin typeface="微软雅黑" panose="020B0503020204020204" pitchFamily="34" charset="-122"/>
                <a:ea typeface="微软雅黑" panose="020B0503020204020204" pitchFamily="34" charset="-122"/>
                <a:sym typeface="Calibri" panose="020F0502020204030204" pitchFamily="34" charset="0"/>
              </a:rPr>
              <a:t>3853</a:t>
            </a:r>
            <a:r>
              <a:rPr lang="zh-CN" altLang="en-US" dirty="0">
                <a:latin typeface="微软雅黑" panose="020B0503020204020204" pitchFamily="34" charset="-122"/>
                <a:ea typeface="微软雅黑" panose="020B0503020204020204" pitchFamily="34" charset="-122"/>
                <a:sym typeface="Calibri" panose="020F0502020204030204" pitchFamily="34" charset="0"/>
              </a:rPr>
              <a:t>份</a:t>
            </a:r>
            <a:r>
              <a:rPr lang="en-US" altLang="zh-CN" dirty="0">
                <a:latin typeface="微软雅黑" panose="020B0503020204020204" pitchFamily="34" charset="-122"/>
                <a:ea typeface="微软雅黑" panose="020B0503020204020204" pitchFamily="34" charset="-122"/>
                <a:sym typeface="Calibri" panose="020F0502020204030204" pitchFamily="34" charset="0"/>
              </a:rPr>
              <a:t>,</a:t>
            </a:r>
            <a:r>
              <a:rPr lang="zh-CN" altLang="en-US" dirty="0">
                <a:latin typeface="微软雅黑" panose="020B0503020204020204" pitchFamily="34" charset="-122"/>
                <a:ea typeface="微软雅黑" panose="020B0503020204020204" pitchFamily="34" charset="-122"/>
                <a:sym typeface="Calibri" panose="020F0502020204030204" pitchFamily="34" charset="0"/>
              </a:rPr>
              <a:t>调阅毕业论文</a:t>
            </a:r>
            <a:r>
              <a:rPr lang="en-US" altLang="zh-CN" dirty="0">
                <a:latin typeface="微软雅黑" panose="020B0503020204020204" pitchFamily="34" charset="-122"/>
                <a:ea typeface="微软雅黑" panose="020B0503020204020204" pitchFamily="34" charset="-122"/>
                <a:sym typeface="Calibri" panose="020F0502020204030204" pitchFamily="34" charset="0"/>
              </a:rPr>
              <a:t>2693</a:t>
            </a:r>
            <a:r>
              <a:rPr lang="zh-CN" altLang="en-US" dirty="0">
                <a:latin typeface="微软雅黑" panose="020B0503020204020204" pitchFamily="34" charset="-122"/>
                <a:ea typeface="微软雅黑" panose="020B0503020204020204" pitchFamily="34" charset="-122"/>
                <a:sym typeface="Calibri" panose="020F0502020204030204" pitchFamily="34" charset="0"/>
              </a:rPr>
              <a:t>份。</a:t>
            </a:r>
            <a:endParaRPr lang="en-US" altLang="zh-CN"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en-US" altLang="zh-CN" dirty="0">
                <a:latin typeface="微软雅黑" panose="020B0503020204020204" pitchFamily="34" charset="-122"/>
                <a:ea typeface="微软雅黑" panose="020B0503020204020204" pitchFamily="34" charset="-122"/>
                <a:sym typeface="Calibri" panose="020F0502020204030204" pitchFamily="34" charset="0"/>
              </a:rPr>
              <a:t>     </a:t>
            </a:r>
            <a:r>
              <a:rPr lang="zh-CN" altLang="en-US" dirty="0">
                <a:latin typeface="微软雅黑" panose="020B0503020204020204" pitchFamily="34" charset="-122"/>
                <a:ea typeface="微软雅黑" panose="020B0503020204020204" pitchFamily="34" charset="-122"/>
                <a:sym typeface="Calibri" panose="020F0502020204030204" pitchFamily="34" charset="0"/>
              </a:rPr>
              <a:t>审核评估专家个人意见反馈会录音文字共</a:t>
            </a:r>
            <a:r>
              <a:rPr lang="en-US" altLang="zh-CN" dirty="0">
                <a:latin typeface="微软雅黑" panose="020B0503020204020204" pitchFamily="34" charset="-122"/>
                <a:ea typeface="微软雅黑" panose="020B0503020204020204" pitchFamily="34" charset="-122"/>
                <a:sym typeface="Calibri" panose="020F0502020204030204" pitchFamily="34" charset="0"/>
              </a:rPr>
              <a:t>35009</a:t>
            </a:r>
            <a:r>
              <a:rPr lang="zh-CN" altLang="en-US" dirty="0">
                <a:latin typeface="微软雅黑" panose="020B0503020204020204" pitchFamily="34" charset="-122"/>
                <a:ea typeface="微软雅黑" panose="020B0503020204020204" pitchFamily="34" charset="-122"/>
                <a:sym typeface="Calibri" panose="020F0502020204030204" pitchFamily="34" charset="0"/>
              </a:rPr>
              <a:t>字，肯定之处</a:t>
            </a:r>
            <a:r>
              <a:rPr lang="en-US" altLang="zh-CN" dirty="0">
                <a:latin typeface="微软雅黑" panose="020B0503020204020204" pitchFamily="34" charset="-122"/>
                <a:ea typeface="微软雅黑" panose="020B0503020204020204" pitchFamily="34" charset="-122"/>
                <a:sym typeface="Calibri" panose="020F0502020204030204" pitchFamily="34" charset="0"/>
              </a:rPr>
              <a:t>487</a:t>
            </a:r>
            <a:r>
              <a:rPr lang="zh-CN" altLang="en-US" dirty="0">
                <a:latin typeface="微软雅黑" panose="020B0503020204020204" pitchFamily="34" charset="-122"/>
                <a:ea typeface="微软雅黑" panose="020B0503020204020204" pitchFamily="34" charset="-122"/>
                <a:sym typeface="Calibri" panose="020F0502020204030204" pitchFamily="34" charset="0"/>
              </a:rPr>
              <a:t>字，意见与建议等</a:t>
            </a:r>
            <a:r>
              <a:rPr lang="en-US" altLang="zh-CN" dirty="0">
                <a:latin typeface="微软雅黑" panose="020B0503020204020204" pitchFamily="34" charset="-122"/>
                <a:ea typeface="微软雅黑" panose="020B0503020204020204" pitchFamily="34" charset="-122"/>
                <a:sym typeface="Calibri" panose="020F0502020204030204" pitchFamily="34" charset="0"/>
              </a:rPr>
              <a:t>34552</a:t>
            </a:r>
            <a:r>
              <a:rPr lang="zh-CN" altLang="en-US" dirty="0">
                <a:latin typeface="微软雅黑" panose="020B0503020204020204" pitchFamily="34" charset="-122"/>
                <a:ea typeface="微软雅黑" panose="020B0503020204020204" pitchFamily="34" charset="-122"/>
                <a:sym typeface="Calibri" panose="020F0502020204030204" pitchFamily="34" charset="0"/>
              </a:rPr>
              <a:t>字。梳理出部处和学校重要问题</a:t>
            </a:r>
            <a:r>
              <a:rPr lang="en-US" altLang="zh-CN" dirty="0">
                <a:latin typeface="微软雅黑" panose="020B0503020204020204" pitchFamily="34" charset="-122"/>
                <a:ea typeface="微软雅黑" panose="020B0503020204020204" pitchFamily="34" charset="-122"/>
                <a:sym typeface="Calibri" panose="020F0502020204030204" pitchFamily="34" charset="0"/>
              </a:rPr>
              <a:t>28</a:t>
            </a:r>
            <a:r>
              <a:rPr lang="zh-CN" altLang="en-US" dirty="0">
                <a:latin typeface="微软雅黑" panose="020B0503020204020204" pitchFamily="34" charset="-122"/>
                <a:ea typeface="微软雅黑" panose="020B0503020204020204" pitchFamily="34" charset="-122"/>
                <a:sym typeface="Calibri" panose="020F0502020204030204" pitchFamily="34" charset="0"/>
              </a:rPr>
              <a:t>类，学院重要问题</a:t>
            </a:r>
            <a:r>
              <a:rPr lang="en-US" altLang="zh-CN" dirty="0">
                <a:latin typeface="微软雅黑" panose="020B0503020204020204" pitchFamily="34" charset="-122"/>
                <a:ea typeface="微软雅黑" panose="020B0503020204020204" pitchFamily="34" charset="-122"/>
                <a:sym typeface="Calibri" panose="020F0502020204030204" pitchFamily="34" charset="0"/>
              </a:rPr>
              <a:t>9</a:t>
            </a:r>
            <a:r>
              <a:rPr lang="zh-CN" altLang="en-US" dirty="0">
                <a:latin typeface="微软雅黑" panose="020B0503020204020204" pitchFamily="34" charset="-122"/>
                <a:ea typeface="微软雅黑" panose="020B0503020204020204" pitchFamily="34" charset="-122"/>
                <a:sym typeface="Calibri" panose="020F0502020204030204" pitchFamily="34" charset="0"/>
              </a:rPr>
              <a:t>类。</a:t>
            </a:r>
            <a:endParaRPr lang="en-US" altLang="zh-CN"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endParaRPr lang="en-US" altLang="zh-CN"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endParaRPr lang="en-US" altLang="zh-CN"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endParaRPr lang="en-US" altLang="zh-CN"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endParaRPr lang="en-US" altLang="zh-CN"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endParaRPr lang="zh-CN" altLang="en-US" dirty="0">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7655" name="Picture 4" descr="e:\program files\360se6\User Data\temp\1450745908508893.jpg"/>
          <p:cNvPicPr>
            <a:picLocks noChangeAspect="1"/>
          </p:cNvPicPr>
          <p:nvPr/>
        </p:nvPicPr>
        <p:blipFill>
          <a:blip r:embed="rId6"/>
          <a:stretch>
            <a:fillRect/>
          </a:stretch>
        </p:blipFill>
        <p:spPr>
          <a:xfrm>
            <a:off x="4319588" y="890588"/>
            <a:ext cx="4567237" cy="3046412"/>
          </a:xfrm>
          <a:prstGeom prst="rect">
            <a:avLst/>
          </a:prstGeom>
          <a:noFill/>
          <a:ln w="9525">
            <a:noFill/>
          </a:ln>
        </p:spPr>
      </p:pic>
      <p:pic>
        <p:nvPicPr>
          <p:cNvPr id="27656" name="Picture 5"/>
          <p:cNvPicPr>
            <a:picLocks noChangeAspect="1"/>
          </p:cNvPicPr>
          <p:nvPr/>
        </p:nvPicPr>
        <p:blipFill>
          <a:blip r:embed="rId7"/>
          <a:stretch>
            <a:fillRect/>
          </a:stretch>
        </p:blipFill>
        <p:spPr>
          <a:xfrm>
            <a:off x="4319588" y="3935413"/>
            <a:ext cx="4567237" cy="259397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2225675" y="1625600"/>
            <a:ext cx="6918325" cy="124301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28675" name="Picture 2"/>
          <p:cNvPicPr>
            <a:picLocks noChangeAspect="1"/>
          </p:cNvPicPr>
          <p:nvPr/>
        </p:nvPicPr>
        <p:blipFill>
          <a:blip r:embed="rId2"/>
          <a:stretch>
            <a:fillRect/>
          </a:stretch>
        </p:blipFill>
        <p:spPr>
          <a:xfrm>
            <a:off x="6875463" y="5980113"/>
            <a:ext cx="2093912" cy="733425"/>
          </a:xfrm>
          <a:prstGeom prst="rect">
            <a:avLst/>
          </a:prstGeom>
          <a:noFill/>
          <a:ln w="9525">
            <a:noFill/>
          </a:ln>
        </p:spPr>
      </p:pic>
      <p:pic>
        <p:nvPicPr>
          <p:cNvPr id="28676" name="Picture 6" descr="E:\底色2.jpg"/>
          <p:cNvPicPr>
            <a:picLocks noChangeAspect="1"/>
          </p:cNvPicPr>
          <p:nvPr/>
        </p:nvPicPr>
        <p:blipFill>
          <a:blip r:embed="rId3"/>
          <a:stretch>
            <a:fillRect/>
          </a:stretch>
        </p:blipFill>
        <p:spPr>
          <a:xfrm>
            <a:off x="8604250" y="1831975"/>
            <a:ext cx="512763" cy="911225"/>
          </a:xfrm>
          <a:prstGeom prst="rect">
            <a:avLst/>
          </a:prstGeom>
          <a:noFill/>
          <a:ln w="9525">
            <a:noFill/>
          </a:ln>
        </p:spPr>
      </p:pic>
      <p:sp>
        <p:nvSpPr>
          <p:cNvPr id="28677" name="文本框 13"/>
          <p:cNvSpPr txBox="1"/>
          <p:nvPr/>
        </p:nvSpPr>
        <p:spPr>
          <a:xfrm>
            <a:off x="2303463" y="1916113"/>
            <a:ext cx="6319837" cy="554037"/>
          </a:xfrm>
          <a:prstGeom prst="rect">
            <a:avLst/>
          </a:prstGeom>
          <a:noFill/>
          <a:ln w="9525">
            <a:noFill/>
          </a:ln>
        </p:spPr>
        <p:txBody>
          <a:bodyPr>
            <a:spAutoFit/>
          </a:bodyPr>
          <a:lstStyle/>
          <a:p>
            <a:r>
              <a:rPr lang="zh-CN" altLang="en-US" sz="3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（二）审核评估专项工作如何开展</a:t>
            </a:r>
          </a:p>
        </p:txBody>
      </p:sp>
      <p:sp>
        <p:nvSpPr>
          <p:cNvPr id="28678"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24</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p:cNvPicPr>
          <p:nvPr/>
        </p:nvPicPr>
        <p:blipFill>
          <a:blip r:embed="rId2"/>
          <a:stretch>
            <a:fillRect/>
          </a:stretch>
        </p:blipFill>
        <p:spPr>
          <a:xfrm>
            <a:off x="147638" y="115888"/>
            <a:ext cx="8913812" cy="6742112"/>
          </a:xfrm>
          <a:prstGeom prst="rect">
            <a:avLst/>
          </a:prstGeom>
          <a:noFill/>
          <a:ln w="9525">
            <a:noFill/>
          </a:ln>
        </p:spPr>
      </p:pic>
      <p:sp>
        <p:nvSpPr>
          <p:cNvPr id="29699"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25</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ln/>
        </p:spPr>
        <p:txBody>
          <a:bodyPr vert="horz" wrap="square" lIns="91440" tIns="45720" rIns="91440" bIns="45720" anchor="ctr"/>
          <a:lstStyle/>
          <a:p>
            <a:endParaRPr lang="zh-CN" altLang="en-US" dirty="0"/>
          </a:p>
        </p:txBody>
      </p:sp>
      <p:pic>
        <p:nvPicPr>
          <p:cNvPr id="30723" name="Picture 2"/>
          <p:cNvPicPr>
            <a:picLocks noChangeAspect="1"/>
          </p:cNvPicPr>
          <p:nvPr/>
        </p:nvPicPr>
        <p:blipFill>
          <a:blip r:embed="rId2"/>
          <a:stretch>
            <a:fillRect/>
          </a:stretch>
        </p:blipFill>
        <p:spPr>
          <a:xfrm>
            <a:off x="71438" y="44450"/>
            <a:ext cx="9072562" cy="5684838"/>
          </a:xfrm>
          <a:prstGeom prst="rect">
            <a:avLst/>
          </a:prstGeom>
          <a:noFill/>
          <a:ln w="9525">
            <a:noFill/>
          </a:ln>
        </p:spPr>
      </p:pic>
      <p:pic>
        <p:nvPicPr>
          <p:cNvPr id="30724" name="Picture 3"/>
          <p:cNvPicPr>
            <a:picLocks noChangeAspect="1"/>
          </p:cNvPicPr>
          <p:nvPr/>
        </p:nvPicPr>
        <p:blipFill>
          <a:blip r:embed="rId3"/>
          <a:stretch>
            <a:fillRect/>
          </a:stretch>
        </p:blipFill>
        <p:spPr>
          <a:xfrm>
            <a:off x="0" y="4724400"/>
            <a:ext cx="9144000" cy="2133600"/>
          </a:xfrm>
          <a:prstGeom prst="rect">
            <a:avLst/>
          </a:prstGeom>
          <a:noFill/>
          <a:ln w="9525">
            <a:noFill/>
          </a:ln>
        </p:spPr>
      </p:pic>
      <p:sp>
        <p:nvSpPr>
          <p:cNvPr id="30725"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26</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2"/>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t>27</a:t>
            </a:fld>
            <a:endParaRPr lang="zh-CN" altLang="en-US" sz="1200" dirty="0">
              <a:solidFill>
                <a:srgbClr val="898989"/>
              </a:solidFill>
            </a:endParaRPr>
          </a:p>
        </p:txBody>
      </p:sp>
      <p:pic>
        <p:nvPicPr>
          <p:cNvPr id="31747" name="Picture 13"/>
          <p:cNvPicPr>
            <a:picLocks noChangeAspect="1"/>
          </p:cNvPicPr>
          <p:nvPr/>
        </p:nvPicPr>
        <p:blipFill>
          <a:blip r:embed="rId2"/>
          <a:stretch>
            <a:fillRect/>
          </a:stretch>
        </p:blipFill>
        <p:spPr>
          <a:xfrm>
            <a:off x="179388" y="260350"/>
            <a:ext cx="8526462" cy="5976938"/>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p:nvPr/>
        </p:nvSpPr>
        <p:spPr>
          <a:xfrm>
            <a:off x="1068388" y="100013"/>
            <a:ext cx="8066087"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2771" name="矩形 4"/>
          <p:cNvSpPr/>
          <p:nvPr/>
        </p:nvSpPr>
        <p:spPr>
          <a:xfrm>
            <a:off x="1466850" y="739775"/>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32772" name="Group 5"/>
          <p:cNvGrpSpPr>
            <a:grpSpLocks noChangeAspect="1"/>
          </p:cNvGrpSpPr>
          <p:nvPr/>
        </p:nvGrpSpPr>
        <p:grpSpPr>
          <a:xfrm>
            <a:off x="7956550" y="188913"/>
            <a:ext cx="941388" cy="520700"/>
            <a:chOff x="0" y="0"/>
            <a:chExt cx="4806002" cy="2650393"/>
          </a:xfrm>
        </p:grpSpPr>
        <p:pic>
          <p:nvPicPr>
            <p:cNvPr id="32780"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32781"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32782"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32773" name="矩形 1"/>
          <p:cNvSpPr/>
          <p:nvPr/>
        </p:nvSpPr>
        <p:spPr>
          <a:xfrm>
            <a:off x="1068388" y="85725"/>
            <a:ext cx="3035300" cy="584200"/>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1.</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自评报告</a:t>
            </a:r>
          </a:p>
        </p:txBody>
      </p:sp>
      <p:sp>
        <p:nvSpPr>
          <p:cNvPr id="3" name="标题 2"/>
          <p:cNvSpPr>
            <a:spLocks noGrp="1"/>
          </p:cNvSpPr>
          <p:nvPr>
            <p:ph type="title"/>
          </p:nvPr>
        </p:nvSpPr>
        <p:spPr>
          <a:xfrm>
            <a:off x="5219700" y="4076700"/>
            <a:ext cx="3633788" cy="1800225"/>
          </a:xfrm>
        </p:spPr>
        <p:txBody>
          <a:bodyPr vert="horz" wrap="square" lIns="91440" tIns="45720" rIns="91440" bIns="45720" numCol="1" anchor="ctr" anchorCtr="0" compatLnSpc="1"/>
          <a:lstStyle/>
          <a:p>
            <a:pPr marL="914400" marR="0" lvl="0" indent="-91440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srgbClr val="C00000"/>
                </a:solidFill>
                <a:effectLst/>
                <a:uLnTx/>
                <a:uFillTx/>
                <a:latin typeface="+mn-ea"/>
                <a:ea typeface="+mn-ea"/>
                <a:cs typeface="+mj-cs"/>
                <a:sym typeface="Calibri" panose="020F0502020204030204" pitchFamily="34" charset="0"/>
              </a:rPr>
              <a:t>         </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1</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）核心部门接受培训</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2</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）任务分解</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3</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）部门研讨</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4</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）撰写、研讨、修改</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5</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）教务处统稿</a:t>
            </a:r>
            <a:endPar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pic>
        <p:nvPicPr>
          <p:cNvPr id="32775" name="Picture 2"/>
          <p:cNvPicPr>
            <a:picLocks noChangeAspect="1"/>
          </p:cNvPicPr>
          <p:nvPr/>
        </p:nvPicPr>
        <p:blipFill>
          <a:blip r:embed="rId6"/>
          <a:stretch>
            <a:fillRect/>
          </a:stretch>
        </p:blipFill>
        <p:spPr>
          <a:xfrm>
            <a:off x="6084888" y="820738"/>
            <a:ext cx="2735262" cy="3165475"/>
          </a:xfrm>
          <a:prstGeom prst="rect">
            <a:avLst/>
          </a:prstGeom>
          <a:noFill/>
          <a:ln w="9525">
            <a:noFill/>
          </a:ln>
        </p:spPr>
      </p:pic>
      <p:pic>
        <p:nvPicPr>
          <p:cNvPr id="32776" name="Picture 3"/>
          <p:cNvPicPr>
            <a:picLocks noChangeAspect="1"/>
          </p:cNvPicPr>
          <p:nvPr/>
        </p:nvPicPr>
        <p:blipFill>
          <a:blip r:embed="rId7"/>
          <a:stretch>
            <a:fillRect/>
          </a:stretch>
        </p:blipFill>
        <p:spPr>
          <a:xfrm>
            <a:off x="215900" y="947738"/>
            <a:ext cx="2686050" cy="2986087"/>
          </a:xfrm>
          <a:prstGeom prst="rect">
            <a:avLst/>
          </a:prstGeom>
          <a:noFill/>
          <a:ln w="9525">
            <a:noFill/>
          </a:ln>
        </p:spPr>
      </p:pic>
      <p:pic>
        <p:nvPicPr>
          <p:cNvPr id="32777" name="Picture 4"/>
          <p:cNvPicPr>
            <a:picLocks noChangeAspect="1"/>
          </p:cNvPicPr>
          <p:nvPr/>
        </p:nvPicPr>
        <p:blipFill>
          <a:blip r:embed="rId8"/>
          <a:stretch>
            <a:fillRect/>
          </a:stretch>
        </p:blipFill>
        <p:spPr>
          <a:xfrm>
            <a:off x="15875" y="3800475"/>
            <a:ext cx="2719388" cy="2976563"/>
          </a:xfrm>
          <a:prstGeom prst="rect">
            <a:avLst/>
          </a:prstGeom>
          <a:noFill/>
          <a:ln w="9525">
            <a:noFill/>
          </a:ln>
        </p:spPr>
      </p:pic>
      <p:pic>
        <p:nvPicPr>
          <p:cNvPr id="32778" name="Picture 5"/>
          <p:cNvPicPr>
            <a:picLocks noChangeAspect="1"/>
          </p:cNvPicPr>
          <p:nvPr/>
        </p:nvPicPr>
        <p:blipFill>
          <a:blip r:embed="rId9"/>
          <a:stretch>
            <a:fillRect/>
          </a:stretch>
        </p:blipFill>
        <p:spPr>
          <a:xfrm>
            <a:off x="2814638" y="3841750"/>
            <a:ext cx="2765425" cy="2989263"/>
          </a:xfrm>
          <a:prstGeom prst="rect">
            <a:avLst/>
          </a:prstGeom>
          <a:noFill/>
          <a:ln w="9525">
            <a:noFill/>
          </a:ln>
        </p:spPr>
      </p:pic>
      <p:pic>
        <p:nvPicPr>
          <p:cNvPr id="32779" name="Picture 2"/>
          <p:cNvPicPr>
            <a:picLocks noChangeAspect="1"/>
          </p:cNvPicPr>
          <p:nvPr/>
        </p:nvPicPr>
        <p:blipFill>
          <a:blip r:embed="rId10"/>
          <a:stretch>
            <a:fillRect/>
          </a:stretch>
        </p:blipFill>
        <p:spPr>
          <a:xfrm>
            <a:off x="2995613" y="820738"/>
            <a:ext cx="2887662" cy="293052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p:nvPr/>
        </p:nvSpPr>
        <p:spPr>
          <a:xfrm>
            <a:off x="1068388" y="100013"/>
            <a:ext cx="8066087"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3795" name="矩形 4"/>
          <p:cNvSpPr/>
          <p:nvPr/>
        </p:nvSpPr>
        <p:spPr>
          <a:xfrm>
            <a:off x="1614488" y="747713"/>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33796" name="Group 5"/>
          <p:cNvGrpSpPr>
            <a:grpSpLocks noChangeAspect="1"/>
          </p:cNvGrpSpPr>
          <p:nvPr/>
        </p:nvGrpSpPr>
        <p:grpSpPr>
          <a:xfrm>
            <a:off x="7775575" y="188913"/>
            <a:ext cx="1182688" cy="595312"/>
            <a:chOff x="0" y="0"/>
            <a:chExt cx="4806002" cy="2650393"/>
          </a:xfrm>
        </p:grpSpPr>
        <p:pic>
          <p:nvPicPr>
            <p:cNvPr id="33802"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33803"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33804"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33797" name="矩形 1"/>
          <p:cNvSpPr/>
          <p:nvPr/>
        </p:nvSpPr>
        <p:spPr>
          <a:xfrm>
            <a:off x="1068388" y="85725"/>
            <a:ext cx="3035300" cy="584200"/>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2.</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数据库</a:t>
            </a:r>
          </a:p>
        </p:txBody>
      </p:sp>
      <p:sp>
        <p:nvSpPr>
          <p:cNvPr id="3" name="标题 2"/>
          <p:cNvSpPr>
            <a:spLocks noGrp="1"/>
          </p:cNvSpPr>
          <p:nvPr>
            <p:ph type="title"/>
          </p:nvPr>
        </p:nvSpPr>
        <p:spPr>
          <a:xfrm>
            <a:off x="647700" y="4473575"/>
            <a:ext cx="4716463" cy="1800225"/>
          </a:xfrm>
        </p:spPr>
        <p:txBody>
          <a:bodyPr vert="horz" wrap="square" lIns="91440" tIns="45720" rIns="91440" bIns="45720" numCol="1" anchor="ctr" anchorCtr="0" compatLnSpc="1"/>
          <a:lstStyle/>
          <a:p>
            <a:pPr marL="914400" marR="0" lvl="0" indent="-91440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smtClean="0">
                <a:ln>
                  <a:noFill/>
                </a:ln>
                <a:solidFill>
                  <a:schemeClr val="tx1"/>
                </a:solidFill>
                <a:effectLst/>
                <a:uLnTx/>
                <a:uFillTx/>
                <a:latin typeface="+mn-ea"/>
                <a:ea typeface="+mn-ea"/>
                <a:cs typeface="+mj-cs"/>
                <a:sym typeface="Calibri" panose="020F0502020204030204" pitchFamily="34" charset="0"/>
              </a:rPr>
              <a:t>         </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1</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）认识重要性</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2</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研究</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核心文件、关注核心数据</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3</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）任务分解</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4</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）部门</a:t>
            </a:r>
            <a:r>
              <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填写</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、研讨、修改</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5</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）统稿</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
            </a:r>
            <a:b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b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a:t>
            </a:r>
            <a:r>
              <a:rPr kumimoji="0" lang="en-US" altLang="zh-CN"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6</a:t>
            </a: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）深入分析本校数据分析报告</a:t>
            </a:r>
            <a:endPar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pic>
        <p:nvPicPr>
          <p:cNvPr id="33799" name="Picture 2"/>
          <p:cNvPicPr>
            <a:picLocks noChangeAspect="1"/>
          </p:cNvPicPr>
          <p:nvPr/>
        </p:nvPicPr>
        <p:blipFill>
          <a:blip r:embed="rId6"/>
          <a:stretch>
            <a:fillRect/>
          </a:stretch>
        </p:blipFill>
        <p:spPr>
          <a:xfrm>
            <a:off x="6183313" y="831850"/>
            <a:ext cx="2951162" cy="3363913"/>
          </a:xfrm>
          <a:prstGeom prst="rect">
            <a:avLst/>
          </a:prstGeom>
          <a:noFill/>
          <a:ln w="9525">
            <a:noFill/>
          </a:ln>
        </p:spPr>
      </p:pic>
      <p:pic>
        <p:nvPicPr>
          <p:cNvPr id="33800" name="Picture 2"/>
          <p:cNvPicPr>
            <a:picLocks noChangeAspect="1"/>
          </p:cNvPicPr>
          <p:nvPr/>
        </p:nvPicPr>
        <p:blipFill>
          <a:blip r:embed="rId7"/>
          <a:stretch>
            <a:fillRect/>
          </a:stretch>
        </p:blipFill>
        <p:spPr>
          <a:xfrm>
            <a:off x="55563" y="760413"/>
            <a:ext cx="3117850" cy="3400425"/>
          </a:xfrm>
          <a:prstGeom prst="rect">
            <a:avLst/>
          </a:prstGeom>
          <a:noFill/>
          <a:ln w="9525">
            <a:noFill/>
          </a:ln>
        </p:spPr>
      </p:pic>
      <p:pic>
        <p:nvPicPr>
          <p:cNvPr id="33801" name="Picture 3"/>
          <p:cNvPicPr>
            <a:picLocks noChangeAspect="1"/>
          </p:cNvPicPr>
          <p:nvPr/>
        </p:nvPicPr>
        <p:blipFill>
          <a:blip r:embed="rId8"/>
          <a:stretch>
            <a:fillRect/>
          </a:stretch>
        </p:blipFill>
        <p:spPr>
          <a:xfrm>
            <a:off x="3095625" y="731838"/>
            <a:ext cx="3087688" cy="35972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a:stretch>
            <a:fillRect/>
          </a:stretch>
        </p:blipFill>
        <p:spPr>
          <a:xfrm>
            <a:off x="0" y="260350"/>
            <a:ext cx="6264275" cy="854075"/>
          </a:xfrm>
          <a:prstGeom prst="rect">
            <a:avLst/>
          </a:prstGeom>
          <a:noFill/>
          <a:ln w="9525">
            <a:noFill/>
          </a:ln>
        </p:spPr>
      </p:pic>
      <p:sp>
        <p:nvSpPr>
          <p:cNvPr id="7171" name="标题 1"/>
          <p:cNvSpPr>
            <a:spLocks noGrp="1"/>
          </p:cNvSpPr>
          <p:nvPr>
            <p:ph type="title"/>
          </p:nvPr>
        </p:nvSpPr>
        <p:spPr>
          <a:xfrm>
            <a:off x="179388" y="368300"/>
            <a:ext cx="5638800" cy="642938"/>
          </a:xfrm>
          <a:ln/>
        </p:spPr>
        <p:txBody>
          <a:bodyPr vert="horz" wrap="square" lIns="91440" tIns="45720" rIns="91440" bIns="45720" anchor="ctr"/>
          <a:lstStyle/>
          <a:p>
            <a:pPr algn="l"/>
            <a:r>
              <a:rPr lang="zh-CN" altLang="en-US" sz="3400" b="1" dirty="0">
                <a:solidFill>
                  <a:schemeClr val="bg1"/>
                </a:solidFill>
                <a:latin typeface="华文中宋" panose="02010600040101010101" pitchFamily="2" charset="-122"/>
                <a:ea typeface="华文中宋" panose="02010600040101010101" pitchFamily="2" charset="-122"/>
              </a:rPr>
              <a:t>（一）我国教学评估制度</a:t>
            </a:r>
          </a:p>
        </p:txBody>
      </p:sp>
      <p:sp>
        <p:nvSpPr>
          <p:cNvPr id="7172" name="灯片编号占位符 3"/>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t>3</a:t>
            </a:fld>
            <a:endParaRPr lang="zh-CN" altLang="en-US" sz="1200" dirty="0">
              <a:solidFill>
                <a:srgbClr val="898989"/>
              </a:solidFill>
            </a:endParaRPr>
          </a:p>
        </p:txBody>
      </p:sp>
      <p:pic>
        <p:nvPicPr>
          <p:cNvPr id="7173" name="Picture 6" descr="E:\底色2.jpg"/>
          <p:cNvPicPr>
            <a:picLocks noChangeAspect="1"/>
          </p:cNvPicPr>
          <p:nvPr/>
        </p:nvPicPr>
        <p:blipFill>
          <a:blip r:embed="rId3"/>
          <a:stretch>
            <a:fillRect/>
          </a:stretch>
        </p:blipFill>
        <p:spPr>
          <a:xfrm>
            <a:off x="5757863" y="333375"/>
            <a:ext cx="409575" cy="728663"/>
          </a:xfrm>
          <a:prstGeom prst="rect">
            <a:avLst/>
          </a:prstGeom>
          <a:noFill/>
          <a:ln w="9525">
            <a:noFill/>
          </a:ln>
        </p:spPr>
      </p:pic>
      <p:pic>
        <p:nvPicPr>
          <p:cNvPr id="7174" name="Picture 7"/>
          <p:cNvPicPr>
            <a:picLocks noChangeAspect="1"/>
          </p:cNvPicPr>
          <p:nvPr/>
        </p:nvPicPr>
        <p:blipFill>
          <a:blip r:embed="rId4"/>
          <a:stretch>
            <a:fillRect/>
          </a:stretch>
        </p:blipFill>
        <p:spPr>
          <a:xfrm>
            <a:off x="0" y="1160463"/>
            <a:ext cx="9144000" cy="5697537"/>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425"/>
            <a:ext cx="9144000" cy="7381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4819" name="Picture 2"/>
          <p:cNvPicPr>
            <a:picLocks noChangeAspect="1"/>
          </p:cNvPicPr>
          <p:nvPr/>
        </p:nvPicPr>
        <p:blipFill>
          <a:blip r:embed="rId2"/>
          <a:stretch>
            <a:fillRect/>
          </a:stretch>
        </p:blipFill>
        <p:spPr>
          <a:xfrm>
            <a:off x="7488238" y="333375"/>
            <a:ext cx="1393825" cy="447675"/>
          </a:xfrm>
          <a:prstGeom prst="rect">
            <a:avLst/>
          </a:prstGeom>
          <a:noFill/>
          <a:ln w="9525">
            <a:noFill/>
          </a:ln>
        </p:spPr>
      </p:pic>
      <p:sp>
        <p:nvSpPr>
          <p:cNvPr id="34820" name="标题 2"/>
          <p:cNvSpPr>
            <a:spLocks noGrp="1"/>
          </p:cNvSpPr>
          <p:nvPr>
            <p:ph type="title"/>
          </p:nvPr>
        </p:nvSpPr>
        <p:spPr>
          <a:xfrm>
            <a:off x="323850" y="260350"/>
            <a:ext cx="6877050" cy="673100"/>
          </a:xfrm>
          <a:ln/>
        </p:spPr>
        <p:txBody>
          <a:bodyPr vert="horz" wrap="square" lIns="91440" tIns="45720" rIns="91440" bIns="45720" anchor="ctr"/>
          <a:lstStyle/>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1</a:t>
            </a:r>
            <a:r>
              <a:rPr lang="zh-CN" altLang="en-US" sz="3200" b="1" dirty="0">
                <a:solidFill>
                  <a:schemeClr val="bg1"/>
                </a:solidFill>
                <a:latin typeface="微软雅黑" panose="020B0503020204020204" pitchFamily="34" charset="-122"/>
                <a:ea typeface="微软雅黑" panose="020B0503020204020204" pitchFamily="34" charset="-122"/>
              </a:rPr>
              <a:t>）数据库时间节点</a:t>
            </a:r>
          </a:p>
        </p:txBody>
      </p:sp>
      <p:sp>
        <p:nvSpPr>
          <p:cNvPr id="34821" name="内容占位符 8"/>
          <p:cNvSpPr>
            <a:spLocks noGrp="1"/>
          </p:cNvSpPr>
          <p:nvPr>
            <p:ph idx="1"/>
          </p:nvPr>
        </p:nvSpPr>
        <p:spPr>
          <a:xfrm>
            <a:off x="395288" y="1125538"/>
            <a:ext cx="8229600" cy="5183187"/>
          </a:xfrm>
          <a:ln/>
        </p:spPr>
        <p:txBody>
          <a:bodyPr vert="horz" wrap="square" lIns="91440" tIns="45720" rIns="91440" bIns="45720" anchor="t"/>
          <a:lstStyle/>
          <a:p>
            <a:pPr>
              <a:lnSpc>
                <a:spcPct val="150000"/>
              </a:lnSpc>
              <a:buNone/>
            </a:pPr>
            <a:r>
              <a:rPr lang="en-US" altLang="zh-CN" sz="2800" dirty="0">
                <a:latin typeface="华文中宋" panose="02010600040101010101" pitchFamily="2" charset="-122"/>
                <a:ea typeface="华文中宋" panose="02010600040101010101" pitchFamily="2" charset="-122"/>
                <a:sym typeface="黑体" panose="02010609060101010101" pitchFamily="49" charset="-122"/>
              </a:rPr>
              <a:t>1.</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填报时间：</a:t>
            </a:r>
            <a:endParaRPr lang="en-US" altLang="zh-CN" sz="2800" dirty="0">
              <a:latin typeface="华文中宋" panose="02010600040101010101" pitchFamily="2" charset="-122"/>
              <a:ea typeface="华文中宋" panose="02010600040101010101" pitchFamily="2" charset="-122"/>
              <a:sym typeface="黑体" panose="02010609060101010101" pitchFamily="49" charset="-122"/>
            </a:endParaRPr>
          </a:p>
          <a:p>
            <a:pPr>
              <a:lnSpc>
                <a:spcPct val="150000"/>
              </a:lnSpc>
              <a:buNone/>
            </a:pPr>
            <a:r>
              <a:rPr lang="zh-CN" altLang="en-US" sz="2800" dirty="0">
                <a:latin typeface="华文中宋" panose="02010600040101010101" pitchFamily="2" charset="-122"/>
                <a:ea typeface="华文中宋" panose="02010600040101010101" pitchFamily="2" charset="-122"/>
                <a:sym typeface="黑体" panose="02010609060101010101" pitchFamily="49" charset="-122"/>
              </a:rPr>
              <a:t>   截止填报时间是评估前</a:t>
            </a:r>
            <a:r>
              <a:rPr lang="en-US" altLang="zh-CN" sz="2800" dirty="0">
                <a:latin typeface="华文中宋" panose="02010600040101010101" pitchFamily="2" charset="-122"/>
                <a:ea typeface="华文中宋" panose="02010600040101010101" pitchFamily="2" charset="-122"/>
                <a:sym typeface="黑体" panose="02010609060101010101" pitchFamily="49" charset="-122"/>
              </a:rPr>
              <a:t>2</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个月；</a:t>
            </a:r>
            <a:endParaRPr lang="en-US" altLang="zh-CN" sz="2800" dirty="0">
              <a:latin typeface="华文中宋" panose="02010600040101010101" pitchFamily="2" charset="-122"/>
              <a:ea typeface="华文中宋" panose="02010600040101010101" pitchFamily="2" charset="-122"/>
              <a:sym typeface="黑体" panose="02010609060101010101" pitchFamily="49" charset="-122"/>
            </a:endParaRPr>
          </a:p>
          <a:p>
            <a:pPr>
              <a:lnSpc>
                <a:spcPct val="150000"/>
              </a:lnSpc>
              <a:buNone/>
            </a:pPr>
            <a:r>
              <a:rPr lang="en-US" altLang="zh-CN" sz="2800" dirty="0">
                <a:latin typeface="华文中宋" panose="02010600040101010101" pitchFamily="2" charset="-122"/>
                <a:ea typeface="华文中宋" panose="02010600040101010101" pitchFamily="2" charset="-122"/>
                <a:sym typeface="黑体" panose="02010609060101010101" pitchFamily="49" charset="-122"/>
              </a:rPr>
              <a:t>   9-10</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月评估院校，截止填报时间是</a:t>
            </a:r>
            <a:r>
              <a:rPr lang="en-US" altLang="zh-CN" sz="2800" dirty="0">
                <a:latin typeface="华文中宋" panose="02010600040101010101" pitchFamily="2" charset="-122"/>
                <a:ea typeface="华文中宋" panose="02010600040101010101" pitchFamily="2" charset="-122"/>
                <a:sym typeface="黑体" panose="02010609060101010101" pitchFamily="49" charset="-122"/>
              </a:rPr>
              <a:t>8</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月</a:t>
            </a:r>
            <a:r>
              <a:rPr lang="en-US" altLang="zh-CN" sz="2800" dirty="0">
                <a:latin typeface="华文中宋" panose="02010600040101010101" pitchFamily="2" charset="-122"/>
                <a:ea typeface="华文中宋" panose="02010600040101010101" pitchFamily="2" charset="-122"/>
                <a:sym typeface="黑体" panose="02010609060101010101" pitchFamily="49" charset="-122"/>
              </a:rPr>
              <a:t>10</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日。</a:t>
            </a:r>
            <a:endParaRPr lang="en-US" altLang="zh-CN" sz="2800" dirty="0">
              <a:latin typeface="华文中宋" panose="02010600040101010101" pitchFamily="2" charset="-122"/>
              <a:ea typeface="华文中宋" panose="02010600040101010101" pitchFamily="2" charset="-122"/>
              <a:sym typeface="黑体" panose="02010609060101010101" pitchFamily="49" charset="-122"/>
            </a:endParaRPr>
          </a:p>
          <a:p>
            <a:pPr>
              <a:lnSpc>
                <a:spcPct val="150000"/>
              </a:lnSpc>
              <a:buNone/>
            </a:pPr>
            <a:r>
              <a:rPr lang="en-US" altLang="zh-CN" sz="2800" dirty="0">
                <a:latin typeface="华文中宋" panose="02010600040101010101" pitchFamily="2" charset="-122"/>
                <a:ea typeface="华文中宋" panose="02010600040101010101" pitchFamily="2" charset="-122"/>
                <a:sym typeface="黑体" panose="02010609060101010101" pitchFamily="49" charset="-122"/>
              </a:rPr>
              <a:t>2.</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数据提交一周左右生成数据分析报告</a:t>
            </a:r>
            <a:endParaRPr lang="en-US" altLang="zh-CN" sz="2800" dirty="0">
              <a:latin typeface="华文中宋" panose="02010600040101010101" pitchFamily="2" charset="-122"/>
              <a:ea typeface="华文中宋" panose="02010600040101010101" pitchFamily="2" charset="-122"/>
              <a:sym typeface="黑体" panose="02010609060101010101" pitchFamily="49" charset="-122"/>
            </a:endParaRPr>
          </a:p>
          <a:p>
            <a:pPr>
              <a:lnSpc>
                <a:spcPct val="150000"/>
              </a:lnSpc>
              <a:buNone/>
            </a:pPr>
            <a:r>
              <a:rPr lang="en-US" altLang="zh-CN" sz="2800" dirty="0">
                <a:latin typeface="华文中宋" panose="02010600040101010101" pitchFamily="2" charset="-122"/>
                <a:ea typeface="华文中宋" panose="02010600040101010101" pitchFamily="2" charset="-122"/>
                <a:sym typeface="黑体" panose="02010609060101010101" pitchFamily="49" charset="-122"/>
              </a:rPr>
              <a:t>3.</a:t>
            </a:r>
            <a:r>
              <a:rPr lang="zh-CN" altLang="en-US" sz="2800" dirty="0">
                <a:latin typeface="华文中宋" panose="02010600040101010101" pitchFamily="2" charset="-122"/>
                <a:ea typeface="华文中宋" panose="02010600040101010101" pitchFamily="2" charset="-122"/>
                <a:sym typeface="黑体" panose="02010609060101010101" pitchFamily="49" charset="-122"/>
              </a:rPr>
              <a:t>教育部评估中心返回数据分析报告给高校核对，核对后生成正式报告，返回电子版本给高校。</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88913"/>
            <a:ext cx="9144000" cy="7381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5843" name="Picture 2"/>
          <p:cNvPicPr>
            <a:picLocks noChangeAspect="1"/>
          </p:cNvPicPr>
          <p:nvPr/>
        </p:nvPicPr>
        <p:blipFill>
          <a:blip r:embed="rId2"/>
          <a:stretch>
            <a:fillRect/>
          </a:stretch>
        </p:blipFill>
        <p:spPr>
          <a:xfrm>
            <a:off x="7488238" y="333375"/>
            <a:ext cx="1393825" cy="447675"/>
          </a:xfrm>
          <a:prstGeom prst="rect">
            <a:avLst/>
          </a:prstGeom>
          <a:noFill/>
          <a:ln w="9525">
            <a:noFill/>
          </a:ln>
        </p:spPr>
      </p:pic>
      <p:sp>
        <p:nvSpPr>
          <p:cNvPr id="35844" name="标题 2"/>
          <p:cNvSpPr>
            <a:spLocks noGrp="1"/>
          </p:cNvSpPr>
          <p:nvPr>
            <p:ph type="title"/>
          </p:nvPr>
        </p:nvSpPr>
        <p:spPr>
          <a:xfrm>
            <a:off x="215900" y="444500"/>
            <a:ext cx="7092950" cy="673100"/>
          </a:xfrm>
          <a:ln/>
        </p:spPr>
        <p:txBody>
          <a:bodyPr vert="horz" wrap="square" lIns="91440" tIns="45720" rIns="91440" bIns="45720" anchor="ctr"/>
          <a:lstStyle/>
          <a:p>
            <a:pPr eaLnBrk="1" hangingPunct="1"/>
            <a:r>
              <a:rPr lang="zh-CN" altLang="en-US" sz="3200" b="1" dirty="0">
                <a:solidFill>
                  <a:schemeClr val="bg1"/>
                </a:solidFill>
                <a:latin typeface="华文中宋" panose="02010600040101010101" pitchFamily="2" charset="-122"/>
                <a:ea typeface="华文中宋" panose="02010600040101010101" pitchFamily="2" charset="-122"/>
              </a:rPr>
              <a:t>（</a:t>
            </a:r>
            <a:r>
              <a:rPr lang="en-US" altLang="zh-CN" sz="3200" b="1" dirty="0">
                <a:solidFill>
                  <a:schemeClr val="bg1"/>
                </a:solidFill>
                <a:latin typeface="华文中宋" panose="02010600040101010101" pitchFamily="2" charset="-122"/>
                <a:ea typeface="华文中宋" panose="02010600040101010101" pitchFamily="2" charset="-122"/>
              </a:rPr>
              <a:t>2</a:t>
            </a:r>
            <a:r>
              <a:rPr lang="zh-CN" altLang="en-US" sz="3200" b="1" dirty="0">
                <a:solidFill>
                  <a:schemeClr val="bg1"/>
                </a:solidFill>
                <a:latin typeface="华文中宋" panose="02010600040101010101" pitchFamily="2" charset="-122"/>
                <a:ea typeface="华文中宋" panose="02010600040101010101" pitchFamily="2" charset="-122"/>
              </a:rPr>
              <a:t>）认真研究数据分析报告模板</a:t>
            </a:r>
            <a:br>
              <a:rPr lang="zh-CN" altLang="en-US" sz="3200" b="1" dirty="0">
                <a:solidFill>
                  <a:schemeClr val="bg1"/>
                </a:solidFill>
                <a:latin typeface="华文中宋" panose="02010600040101010101" pitchFamily="2" charset="-122"/>
                <a:ea typeface="华文中宋" panose="02010600040101010101" pitchFamily="2" charset="-122"/>
              </a:rPr>
            </a:b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5845" name="内容占位符 8"/>
          <p:cNvSpPr>
            <a:spLocks noGrp="1"/>
          </p:cNvSpPr>
          <p:nvPr>
            <p:ph idx="1"/>
          </p:nvPr>
        </p:nvSpPr>
        <p:spPr>
          <a:xfrm>
            <a:off x="179388" y="981075"/>
            <a:ext cx="8964612" cy="5580063"/>
          </a:xfrm>
          <a:ln/>
        </p:spPr>
        <p:txBody>
          <a:bodyPr vert="horz" wrap="square" lIns="91440" tIns="45720" rIns="91440" bIns="45720" anchor="t"/>
          <a:lstStyle/>
          <a:p>
            <a:pPr>
              <a:lnSpc>
                <a:spcPts val="2800"/>
              </a:lnSpc>
              <a:buNone/>
            </a:pP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buNone/>
            </a:pPr>
            <a:endParaRPr lang="en-US" altLang="zh-CN" sz="240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5846" name="Picture 2"/>
          <p:cNvPicPr>
            <a:picLocks noChangeAspect="1"/>
          </p:cNvPicPr>
          <p:nvPr/>
        </p:nvPicPr>
        <p:blipFill>
          <a:blip r:embed="rId3"/>
          <a:stretch>
            <a:fillRect/>
          </a:stretch>
        </p:blipFill>
        <p:spPr>
          <a:xfrm>
            <a:off x="215900" y="1449388"/>
            <a:ext cx="8712200" cy="52197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425"/>
            <a:ext cx="9144000" cy="84296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6867" name="Picture 2"/>
          <p:cNvPicPr>
            <a:picLocks noChangeAspect="1"/>
          </p:cNvPicPr>
          <p:nvPr/>
        </p:nvPicPr>
        <p:blipFill>
          <a:blip r:embed="rId2"/>
          <a:stretch>
            <a:fillRect/>
          </a:stretch>
        </p:blipFill>
        <p:spPr>
          <a:xfrm>
            <a:off x="7488238" y="620713"/>
            <a:ext cx="1393825" cy="447675"/>
          </a:xfrm>
          <a:prstGeom prst="rect">
            <a:avLst/>
          </a:prstGeom>
          <a:noFill/>
          <a:ln w="9525">
            <a:noFill/>
          </a:ln>
        </p:spPr>
      </p:pic>
      <p:sp>
        <p:nvSpPr>
          <p:cNvPr id="36868" name="标题 2"/>
          <p:cNvSpPr>
            <a:spLocks noGrp="1"/>
          </p:cNvSpPr>
          <p:nvPr>
            <p:ph type="title"/>
          </p:nvPr>
        </p:nvSpPr>
        <p:spPr>
          <a:xfrm>
            <a:off x="-252412" y="296863"/>
            <a:ext cx="5400675" cy="673100"/>
          </a:xfrm>
          <a:ln/>
        </p:spPr>
        <p:txBody>
          <a:bodyPr vert="horz" wrap="square" lIns="91440" tIns="45720" rIns="91440" bIns="45720" anchor="ctr"/>
          <a:lstStyle/>
          <a:p>
            <a:pPr eaLnBrk="1" hangingPunct="1"/>
            <a:r>
              <a:rPr lang="en-US" altLang="zh-CN" sz="3200" b="1" dirty="0">
                <a:solidFill>
                  <a:schemeClr val="bg1"/>
                </a:solidFill>
                <a:latin typeface="微软雅黑" panose="020B0503020204020204" pitchFamily="34" charset="-122"/>
                <a:ea typeface="微软雅黑" panose="020B0503020204020204" pitchFamily="34" charset="-122"/>
              </a:rPr>
              <a:t>3</a:t>
            </a:r>
            <a:r>
              <a:rPr lang="zh-CN" altLang="en-US" sz="3200" b="1" dirty="0">
                <a:solidFill>
                  <a:schemeClr val="bg1"/>
                </a:solidFill>
                <a:latin typeface="微软雅黑" panose="020B0503020204020204" pitchFamily="34" charset="-122"/>
                <a:ea typeface="微软雅黑" panose="020B0503020204020204" pitchFamily="34" charset="-122"/>
              </a:rPr>
              <a:t>、案头材料</a:t>
            </a:r>
          </a:p>
        </p:txBody>
      </p:sp>
      <p:pic>
        <p:nvPicPr>
          <p:cNvPr id="36869" name="Picture 6"/>
          <p:cNvPicPr>
            <a:picLocks noChangeAspect="1"/>
          </p:cNvPicPr>
          <p:nvPr/>
        </p:nvPicPr>
        <p:blipFill>
          <a:blip r:embed="rId3"/>
          <a:stretch>
            <a:fillRect/>
          </a:stretch>
        </p:blipFill>
        <p:spPr>
          <a:xfrm>
            <a:off x="447675" y="1233488"/>
            <a:ext cx="8156575" cy="5148262"/>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p:nvPr/>
        </p:nvSpPr>
        <p:spPr>
          <a:xfrm>
            <a:off x="1087438" y="85725"/>
            <a:ext cx="8066087" cy="531813"/>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7891" name="矩形 4"/>
          <p:cNvSpPr/>
          <p:nvPr/>
        </p:nvSpPr>
        <p:spPr>
          <a:xfrm>
            <a:off x="1614488" y="658813"/>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37892" name="Group 5"/>
          <p:cNvGrpSpPr>
            <a:grpSpLocks noChangeAspect="1"/>
          </p:cNvGrpSpPr>
          <p:nvPr/>
        </p:nvGrpSpPr>
        <p:grpSpPr>
          <a:xfrm>
            <a:off x="7775575" y="188913"/>
            <a:ext cx="1182688" cy="595312"/>
            <a:chOff x="0" y="0"/>
            <a:chExt cx="4806002" cy="2650393"/>
          </a:xfrm>
        </p:grpSpPr>
        <p:pic>
          <p:nvPicPr>
            <p:cNvPr id="37904"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37905"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37906"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37893" name="矩形 1"/>
          <p:cNvSpPr/>
          <p:nvPr/>
        </p:nvSpPr>
        <p:spPr>
          <a:xfrm>
            <a:off x="1068388" y="85725"/>
            <a:ext cx="3035300" cy="584200"/>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3.</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案头材料</a:t>
            </a:r>
          </a:p>
        </p:txBody>
      </p:sp>
      <p:sp>
        <p:nvSpPr>
          <p:cNvPr id="37894"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spcBef>
                <a:spcPct val="20000"/>
              </a:spcBef>
              <a:buFont typeface="Arial" panose="020B0604020202020204" pitchFamily="34" charset="0"/>
              <a:buChar char="•"/>
            </a:pPr>
            <a:endParaRPr lang="zh-CN" altLang="en-US" sz="3200" dirty="0">
              <a:latin typeface="Calibri" panose="020F0502020204030204" pitchFamily="34" charset="0"/>
              <a:sym typeface="Calibri" panose="020F0502020204030204" pitchFamily="34" charset="0"/>
            </a:endParaRPr>
          </a:p>
        </p:txBody>
      </p:sp>
      <p:pic>
        <p:nvPicPr>
          <p:cNvPr id="37895" name="Picture 2"/>
          <p:cNvPicPr>
            <a:picLocks noChangeAspect="1"/>
          </p:cNvPicPr>
          <p:nvPr/>
        </p:nvPicPr>
        <p:blipFill>
          <a:blip r:embed="rId6"/>
          <a:stretch>
            <a:fillRect/>
          </a:stretch>
        </p:blipFill>
        <p:spPr>
          <a:xfrm>
            <a:off x="5060950" y="669925"/>
            <a:ext cx="2043113" cy="3141663"/>
          </a:xfrm>
          <a:prstGeom prst="rect">
            <a:avLst/>
          </a:prstGeom>
          <a:noFill/>
          <a:ln w="9525">
            <a:noFill/>
          </a:ln>
        </p:spPr>
      </p:pic>
      <p:pic>
        <p:nvPicPr>
          <p:cNvPr id="37896" name="Picture 3"/>
          <p:cNvPicPr>
            <a:picLocks noChangeAspect="1"/>
          </p:cNvPicPr>
          <p:nvPr/>
        </p:nvPicPr>
        <p:blipFill>
          <a:blip r:embed="rId7"/>
          <a:stretch>
            <a:fillRect/>
          </a:stretch>
        </p:blipFill>
        <p:spPr>
          <a:xfrm>
            <a:off x="7104063" y="658813"/>
            <a:ext cx="2022475" cy="3100387"/>
          </a:xfrm>
          <a:prstGeom prst="rect">
            <a:avLst/>
          </a:prstGeom>
          <a:noFill/>
          <a:ln w="9525">
            <a:noFill/>
          </a:ln>
        </p:spPr>
      </p:pic>
      <p:pic>
        <p:nvPicPr>
          <p:cNvPr id="37897" name="Picture 4"/>
          <p:cNvPicPr>
            <a:picLocks noChangeAspect="1"/>
          </p:cNvPicPr>
          <p:nvPr/>
        </p:nvPicPr>
        <p:blipFill>
          <a:blip r:embed="rId8"/>
          <a:stretch>
            <a:fillRect/>
          </a:stretch>
        </p:blipFill>
        <p:spPr>
          <a:xfrm>
            <a:off x="-1587" y="3767138"/>
            <a:ext cx="2325687" cy="2963862"/>
          </a:xfrm>
          <a:prstGeom prst="rect">
            <a:avLst/>
          </a:prstGeom>
          <a:noFill/>
          <a:ln w="9525">
            <a:noFill/>
          </a:ln>
        </p:spPr>
      </p:pic>
      <p:pic>
        <p:nvPicPr>
          <p:cNvPr id="37898" name="Picture 8"/>
          <p:cNvPicPr>
            <a:picLocks noChangeAspect="1"/>
          </p:cNvPicPr>
          <p:nvPr/>
        </p:nvPicPr>
        <p:blipFill>
          <a:blip r:embed="rId9"/>
          <a:stretch>
            <a:fillRect/>
          </a:stretch>
        </p:blipFill>
        <p:spPr>
          <a:xfrm>
            <a:off x="2330450" y="3811588"/>
            <a:ext cx="2279650" cy="2928937"/>
          </a:xfrm>
          <a:prstGeom prst="rect">
            <a:avLst/>
          </a:prstGeom>
          <a:noFill/>
          <a:ln w="9525">
            <a:noFill/>
          </a:ln>
        </p:spPr>
      </p:pic>
      <p:pic>
        <p:nvPicPr>
          <p:cNvPr id="37899" name="Picture 9"/>
          <p:cNvPicPr>
            <a:picLocks noChangeAspect="1"/>
          </p:cNvPicPr>
          <p:nvPr/>
        </p:nvPicPr>
        <p:blipFill>
          <a:blip r:embed="rId10"/>
          <a:stretch>
            <a:fillRect/>
          </a:stretch>
        </p:blipFill>
        <p:spPr>
          <a:xfrm>
            <a:off x="4610100" y="3817938"/>
            <a:ext cx="2279650" cy="2940050"/>
          </a:xfrm>
          <a:prstGeom prst="rect">
            <a:avLst/>
          </a:prstGeom>
          <a:noFill/>
          <a:ln w="9525">
            <a:noFill/>
          </a:ln>
        </p:spPr>
      </p:pic>
      <p:pic>
        <p:nvPicPr>
          <p:cNvPr id="37900" name="Picture 10"/>
          <p:cNvPicPr>
            <a:picLocks noChangeAspect="1"/>
          </p:cNvPicPr>
          <p:nvPr/>
        </p:nvPicPr>
        <p:blipFill>
          <a:blip r:embed="rId11"/>
          <a:stretch>
            <a:fillRect/>
          </a:stretch>
        </p:blipFill>
        <p:spPr>
          <a:xfrm>
            <a:off x="6889750" y="3779838"/>
            <a:ext cx="2236788" cy="2951162"/>
          </a:xfrm>
          <a:prstGeom prst="rect">
            <a:avLst/>
          </a:prstGeom>
          <a:noFill/>
          <a:ln w="9525">
            <a:noFill/>
          </a:ln>
        </p:spPr>
      </p:pic>
      <p:pic>
        <p:nvPicPr>
          <p:cNvPr id="37901" name="Picture 11"/>
          <p:cNvPicPr>
            <a:picLocks noChangeAspect="1"/>
          </p:cNvPicPr>
          <p:nvPr/>
        </p:nvPicPr>
        <p:blipFill>
          <a:blip r:embed="rId12"/>
          <a:stretch>
            <a:fillRect/>
          </a:stretch>
        </p:blipFill>
        <p:spPr>
          <a:xfrm>
            <a:off x="2192338" y="682625"/>
            <a:ext cx="2935287" cy="1662113"/>
          </a:xfrm>
          <a:prstGeom prst="rect">
            <a:avLst/>
          </a:prstGeom>
          <a:noFill/>
          <a:ln w="9525">
            <a:noFill/>
          </a:ln>
        </p:spPr>
      </p:pic>
      <p:pic>
        <p:nvPicPr>
          <p:cNvPr id="37902" name="Picture 12"/>
          <p:cNvPicPr>
            <a:picLocks noChangeAspect="1"/>
          </p:cNvPicPr>
          <p:nvPr/>
        </p:nvPicPr>
        <p:blipFill>
          <a:blip r:embed="rId13"/>
          <a:stretch>
            <a:fillRect/>
          </a:stretch>
        </p:blipFill>
        <p:spPr>
          <a:xfrm>
            <a:off x="2201863" y="2344738"/>
            <a:ext cx="2917825" cy="1381125"/>
          </a:xfrm>
          <a:prstGeom prst="rect">
            <a:avLst/>
          </a:prstGeom>
          <a:noFill/>
          <a:ln w="9525">
            <a:noFill/>
          </a:ln>
        </p:spPr>
      </p:pic>
      <p:pic>
        <p:nvPicPr>
          <p:cNvPr id="37903" name="Picture 19"/>
          <p:cNvPicPr>
            <a:picLocks noChangeAspect="1"/>
          </p:cNvPicPr>
          <p:nvPr/>
        </p:nvPicPr>
        <p:blipFill>
          <a:blip r:embed="rId14"/>
          <a:stretch>
            <a:fillRect/>
          </a:stretch>
        </p:blipFill>
        <p:spPr>
          <a:xfrm>
            <a:off x="34925" y="682625"/>
            <a:ext cx="2166938" cy="315595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p:nvPr/>
        </p:nvSpPr>
        <p:spPr>
          <a:xfrm>
            <a:off x="1057275" y="125413"/>
            <a:ext cx="8066088"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8915" name="矩形 4"/>
          <p:cNvSpPr/>
          <p:nvPr/>
        </p:nvSpPr>
        <p:spPr>
          <a:xfrm>
            <a:off x="1614488" y="747713"/>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38916" name="Group 5"/>
          <p:cNvGrpSpPr>
            <a:grpSpLocks noChangeAspect="1"/>
          </p:cNvGrpSpPr>
          <p:nvPr/>
        </p:nvGrpSpPr>
        <p:grpSpPr>
          <a:xfrm>
            <a:off x="7775575" y="188913"/>
            <a:ext cx="1182688" cy="595312"/>
            <a:chOff x="0" y="0"/>
            <a:chExt cx="4806002" cy="2650393"/>
          </a:xfrm>
        </p:grpSpPr>
        <p:pic>
          <p:nvPicPr>
            <p:cNvPr id="38923"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38924"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38925"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38917" name="矩形 1"/>
          <p:cNvSpPr/>
          <p:nvPr/>
        </p:nvSpPr>
        <p:spPr>
          <a:xfrm>
            <a:off x="1068388" y="85725"/>
            <a:ext cx="3035300" cy="584200"/>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4.</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支撑材料</a:t>
            </a:r>
          </a:p>
        </p:txBody>
      </p:sp>
      <p:sp>
        <p:nvSpPr>
          <p:cNvPr id="38918"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spcBef>
                <a:spcPct val="20000"/>
              </a:spcBef>
              <a:buFont typeface="Arial" panose="020B0604020202020204" pitchFamily="34" charset="0"/>
              <a:buChar char="•"/>
            </a:pPr>
            <a:endParaRPr lang="zh-CN" altLang="en-US" sz="3200" dirty="0">
              <a:latin typeface="Calibri" panose="020F0502020204030204" pitchFamily="34" charset="0"/>
              <a:sym typeface="Calibri" panose="020F0502020204030204" pitchFamily="34" charset="0"/>
            </a:endParaRPr>
          </a:p>
        </p:txBody>
      </p:sp>
      <p:pic>
        <p:nvPicPr>
          <p:cNvPr id="38919" name="Picture 2"/>
          <p:cNvPicPr>
            <a:picLocks noChangeAspect="1"/>
          </p:cNvPicPr>
          <p:nvPr/>
        </p:nvPicPr>
        <p:blipFill>
          <a:blip r:embed="rId6"/>
          <a:stretch>
            <a:fillRect/>
          </a:stretch>
        </p:blipFill>
        <p:spPr>
          <a:xfrm>
            <a:off x="1223963" y="820738"/>
            <a:ext cx="3867150" cy="3976687"/>
          </a:xfrm>
          <a:prstGeom prst="rect">
            <a:avLst/>
          </a:prstGeom>
          <a:noFill/>
          <a:ln w="9525">
            <a:noFill/>
          </a:ln>
        </p:spPr>
      </p:pic>
      <p:pic>
        <p:nvPicPr>
          <p:cNvPr id="38920" name="Picture 3"/>
          <p:cNvPicPr>
            <a:picLocks noChangeAspect="1"/>
          </p:cNvPicPr>
          <p:nvPr/>
        </p:nvPicPr>
        <p:blipFill>
          <a:blip r:embed="rId7"/>
          <a:stretch>
            <a:fillRect/>
          </a:stretch>
        </p:blipFill>
        <p:spPr>
          <a:xfrm>
            <a:off x="5091113" y="784225"/>
            <a:ext cx="4052887" cy="4156075"/>
          </a:xfrm>
          <a:prstGeom prst="rect">
            <a:avLst/>
          </a:prstGeom>
          <a:noFill/>
          <a:ln w="9525">
            <a:noFill/>
          </a:ln>
        </p:spPr>
      </p:pic>
      <p:pic>
        <p:nvPicPr>
          <p:cNvPr id="38921" name="Picture 4"/>
          <p:cNvPicPr>
            <a:picLocks noChangeAspect="1"/>
          </p:cNvPicPr>
          <p:nvPr/>
        </p:nvPicPr>
        <p:blipFill>
          <a:blip r:embed="rId8"/>
          <a:stretch>
            <a:fillRect/>
          </a:stretch>
        </p:blipFill>
        <p:spPr>
          <a:xfrm>
            <a:off x="4763" y="4752975"/>
            <a:ext cx="4578350" cy="2120900"/>
          </a:xfrm>
          <a:prstGeom prst="rect">
            <a:avLst/>
          </a:prstGeom>
          <a:noFill/>
          <a:ln w="9525">
            <a:noFill/>
          </a:ln>
        </p:spPr>
      </p:pic>
      <p:pic>
        <p:nvPicPr>
          <p:cNvPr id="38922" name="Picture 5"/>
          <p:cNvPicPr>
            <a:picLocks noChangeAspect="1"/>
          </p:cNvPicPr>
          <p:nvPr/>
        </p:nvPicPr>
        <p:blipFill>
          <a:blip r:embed="rId9"/>
          <a:stretch>
            <a:fillRect/>
          </a:stretch>
        </p:blipFill>
        <p:spPr>
          <a:xfrm>
            <a:off x="4583113" y="4857750"/>
            <a:ext cx="4540250" cy="1938338"/>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p:nvPr/>
        </p:nvSpPr>
        <p:spPr>
          <a:xfrm>
            <a:off x="1057275" y="125413"/>
            <a:ext cx="8066088"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9939" name="矩形 4"/>
          <p:cNvSpPr/>
          <p:nvPr/>
        </p:nvSpPr>
        <p:spPr>
          <a:xfrm>
            <a:off x="1614488" y="747713"/>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39940" name="Group 5"/>
          <p:cNvGrpSpPr>
            <a:grpSpLocks noChangeAspect="1"/>
          </p:cNvGrpSpPr>
          <p:nvPr/>
        </p:nvGrpSpPr>
        <p:grpSpPr>
          <a:xfrm>
            <a:off x="7775575" y="188913"/>
            <a:ext cx="1182688" cy="595312"/>
            <a:chOff x="0" y="0"/>
            <a:chExt cx="4806002" cy="2650393"/>
          </a:xfrm>
        </p:grpSpPr>
        <p:pic>
          <p:nvPicPr>
            <p:cNvPr id="39946"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39947"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39948"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39941" name="矩形 1"/>
          <p:cNvSpPr/>
          <p:nvPr/>
        </p:nvSpPr>
        <p:spPr>
          <a:xfrm>
            <a:off x="1068388" y="85725"/>
            <a:ext cx="4022725" cy="584200"/>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5.</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尺子</a:t>
            </a: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建章立制</a:t>
            </a:r>
          </a:p>
        </p:txBody>
      </p:sp>
      <p:pic>
        <p:nvPicPr>
          <p:cNvPr id="39942" name="Picture 2"/>
          <p:cNvPicPr>
            <a:picLocks noChangeAspect="1"/>
          </p:cNvPicPr>
          <p:nvPr/>
        </p:nvPicPr>
        <p:blipFill>
          <a:blip r:embed="rId6"/>
          <a:stretch>
            <a:fillRect/>
          </a:stretch>
        </p:blipFill>
        <p:spPr>
          <a:xfrm>
            <a:off x="5684838" y="854075"/>
            <a:ext cx="2392362" cy="2797175"/>
          </a:xfrm>
          <a:prstGeom prst="rect">
            <a:avLst/>
          </a:prstGeom>
          <a:noFill/>
          <a:ln w="9525">
            <a:noFill/>
          </a:ln>
        </p:spPr>
      </p:pic>
      <p:pic>
        <p:nvPicPr>
          <p:cNvPr id="39943" name="Picture 3"/>
          <p:cNvPicPr>
            <a:picLocks noChangeAspect="1"/>
          </p:cNvPicPr>
          <p:nvPr/>
        </p:nvPicPr>
        <p:blipFill>
          <a:blip r:embed="rId7"/>
          <a:stretch>
            <a:fillRect/>
          </a:stretch>
        </p:blipFill>
        <p:spPr>
          <a:xfrm>
            <a:off x="539750" y="3608388"/>
            <a:ext cx="3495675" cy="3249612"/>
          </a:xfrm>
          <a:prstGeom prst="rect">
            <a:avLst/>
          </a:prstGeom>
          <a:noFill/>
          <a:ln w="9525">
            <a:noFill/>
          </a:ln>
        </p:spPr>
      </p:pic>
      <p:pic>
        <p:nvPicPr>
          <p:cNvPr id="39944" name="Picture 4"/>
          <p:cNvPicPr>
            <a:picLocks noChangeAspect="1"/>
          </p:cNvPicPr>
          <p:nvPr/>
        </p:nvPicPr>
        <p:blipFill>
          <a:blip r:embed="rId8"/>
          <a:stretch>
            <a:fillRect/>
          </a:stretch>
        </p:blipFill>
        <p:spPr>
          <a:xfrm>
            <a:off x="4103688" y="3716338"/>
            <a:ext cx="3973512" cy="3141662"/>
          </a:xfrm>
          <a:prstGeom prst="rect">
            <a:avLst/>
          </a:prstGeom>
          <a:noFill/>
          <a:ln w="9525">
            <a:noFill/>
          </a:ln>
        </p:spPr>
      </p:pic>
      <p:pic>
        <p:nvPicPr>
          <p:cNvPr id="39945" name="Picture 5"/>
          <p:cNvPicPr>
            <a:picLocks noChangeAspect="1"/>
          </p:cNvPicPr>
          <p:nvPr/>
        </p:nvPicPr>
        <p:blipFill>
          <a:blip r:embed="rId9"/>
          <a:stretch>
            <a:fillRect/>
          </a:stretch>
        </p:blipFill>
        <p:spPr>
          <a:xfrm>
            <a:off x="577850" y="854075"/>
            <a:ext cx="5113338" cy="2862263"/>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3"/>
          <p:cNvSpPr/>
          <p:nvPr/>
        </p:nvSpPr>
        <p:spPr>
          <a:xfrm>
            <a:off x="1077913" y="288925"/>
            <a:ext cx="8066087"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63" name="矩形 4"/>
          <p:cNvSpPr/>
          <p:nvPr/>
        </p:nvSpPr>
        <p:spPr>
          <a:xfrm>
            <a:off x="1644650" y="1412875"/>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40964" name="Group 5"/>
          <p:cNvGrpSpPr>
            <a:grpSpLocks noChangeAspect="1"/>
          </p:cNvGrpSpPr>
          <p:nvPr/>
        </p:nvGrpSpPr>
        <p:grpSpPr>
          <a:xfrm>
            <a:off x="7775575" y="368300"/>
            <a:ext cx="1182688" cy="595313"/>
            <a:chOff x="0" y="0"/>
            <a:chExt cx="4806002" cy="2650393"/>
          </a:xfrm>
        </p:grpSpPr>
        <p:pic>
          <p:nvPicPr>
            <p:cNvPr id="40971"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40972"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40973"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40965" name="矩形 1"/>
          <p:cNvSpPr/>
          <p:nvPr/>
        </p:nvSpPr>
        <p:spPr>
          <a:xfrm>
            <a:off x="1212850" y="288925"/>
            <a:ext cx="4022725" cy="585788"/>
          </a:xfrm>
          <a:prstGeom prst="rect">
            <a:avLst/>
          </a:prstGeom>
          <a:noFill/>
          <a:ln w="9525">
            <a:noFill/>
          </a:ln>
        </p:spPr>
        <p:txBody>
          <a:bodyPr>
            <a:spAutoFit/>
          </a:bodyPr>
          <a:lstStyle/>
          <a:p>
            <a:pPr algn="ctr"/>
            <a:r>
              <a:rPr lang="en-US" altLang="zh-CN"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6.</a:t>
            </a:r>
            <a:r>
              <a:rPr lang="zh-CN" altLang="en-US" sz="3200" b="1" dirty="0">
                <a:solidFill>
                  <a:schemeClr val="bg1"/>
                </a:solidFill>
                <a:latin typeface="华文中宋" panose="02010600040101010101" pitchFamily="2" charset="-122"/>
                <a:ea typeface="华文中宋" panose="02010600040101010101" pitchFamily="2" charset="-122"/>
                <a:sym typeface="黑体" panose="02010609060101010101" pitchFamily="49" charset="-122"/>
              </a:rPr>
              <a:t>实地评估工作</a:t>
            </a:r>
          </a:p>
        </p:txBody>
      </p:sp>
      <p:sp>
        <p:nvSpPr>
          <p:cNvPr id="40966" name="标题 4"/>
          <p:cNvSpPr>
            <a:spLocks noGrp="1"/>
          </p:cNvSpPr>
          <p:nvPr>
            <p:ph type="title"/>
          </p:nvPr>
        </p:nvSpPr>
        <p:spPr>
          <a:xfrm>
            <a:off x="336550" y="1347788"/>
            <a:ext cx="8229600" cy="3816350"/>
          </a:xfrm>
          <a:ln/>
        </p:spPr>
        <p:txBody>
          <a:bodyPr vert="horz" wrap="square" lIns="91440" tIns="45720" rIns="91440" bIns="45720" anchor="ctr"/>
          <a:lstStyle/>
          <a:p>
            <a:pPr algn="l"/>
            <a:r>
              <a:rPr lang="zh-CN" altLang="en-US" sz="3600" dirty="0">
                <a:latin typeface="微软雅黑" panose="020B0503020204020204" pitchFamily="34" charset="-122"/>
                <a:ea typeface="微软雅黑" panose="020B0503020204020204" pitchFamily="34" charset="-122"/>
              </a:rPr>
              <a:t>       </a:t>
            </a:r>
          </a:p>
        </p:txBody>
      </p:sp>
      <p:sp>
        <p:nvSpPr>
          <p:cNvPr id="40967"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spcBef>
                <a:spcPct val="20000"/>
              </a:spcBef>
              <a:buFont typeface="Arial" panose="020B0604020202020204" pitchFamily="34" charset="0"/>
              <a:buChar char="•"/>
            </a:pPr>
            <a:endParaRPr lang="zh-CN" altLang="en-US" sz="3200" dirty="0">
              <a:latin typeface="Calibri" panose="020F0502020204030204" pitchFamily="34" charset="0"/>
              <a:sym typeface="Calibri" panose="020F0502020204030204" pitchFamily="34" charset="0"/>
            </a:endParaRPr>
          </a:p>
        </p:txBody>
      </p:sp>
      <p:pic>
        <p:nvPicPr>
          <p:cNvPr id="40968" name="Picture 2"/>
          <p:cNvPicPr>
            <a:picLocks noChangeAspect="1"/>
          </p:cNvPicPr>
          <p:nvPr/>
        </p:nvPicPr>
        <p:blipFill>
          <a:blip r:embed="rId6"/>
          <a:stretch>
            <a:fillRect/>
          </a:stretch>
        </p:blipFill>
        <p:spPr>
          <a:xfrm>
            <a:off x="0" y="1055688"/>
            <a:ext cx="1833563" cy="3027362"/>
          </a:xfrm>
          <a:prstGeom prst="rect">
            <a:avLst/>
          </a:prstGeom>
          <a:noFill/>
          <a:ln w="9525">
            <a:noFill/>
          </a:ln>
        </p:spPr>
      </p:pic>
      <p:pic>
        <p:nvPicPr>
          <p:cNvPr id="40969" name="Picture 3"/>
          <p:cNvPicPr>
            <a:picLocks noChangeAspect="1"/>
          </p:cNvPicPr>
          <p:nvPr/>
        </p:nvPicPr>
        <p:blipFill>
          <a:blip r:embed="rId7"/>
          <a:stretch>
            <a:fillRect/>
          </a:stretch>
        </p:blipFill>
        <p:spPr>
          <a:xfrm>
            <a:off x="0" y="4122738"/>
            <a:ext cx="1833563" cy="2735262"/>
          </a:xfrm>
          <a:prstGeom prst="rect">
            <a:avLst/>
          </a:prstGeom>
          <a:noFill/>
          <a:ln w="9525">
            <a:noFill/>
          </a:ln>
        </p:spPr>
      </p:pic>
      <p:pic>
        <p:nvPicPr>
          <p:cNvPr id="40970" name="Picture 4"/>
          <p:cNvPicPr>
            <a:picLocks noChangeAspect="1"/>
          </p:cNvPicPr>
          <p:nvPr/>
        </p:nvPicPr>
        <p:blipFill>
          <a:blip r:embed="rId8"/>
          <a:stretch>
            <a:fillRect/>
          </a:stretch>
        </p:blipFill>
        <p:spPr>
          <a:xfrm>
            <a:off x="1987550" y="1092200"/>
            <a:ext cx="7156450" cy="54181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2"/>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t>37</a:t>
            </a:fld>
            <a:endParaRPr lang="zh-CN" altLang="en-US" sz="1200" dirty="0">
              <a:solidFill>
                <a:srgbClr val="898989"/>
              </a:solidFill>
            </a:endParaRPr>
          </a:p>
        </p:txBody>
      </p:sp>
      <p:pic>
        <p:nvPicPr>
          <p:cNvPr id="41987" name="Picture 2"/>
          <p:cNvPicPr>
            <a:picLocks noChangeAspect="1"/>
          </p:cNvPicPr>
          <p:nvPr/>
        </p:nvPicPr>
        <p:blipFill>
          <a:blip r:embed="rId2"/>
          <a:stretch>
            <a:fillRect/>
          </a:stretch>
        </p:blipFill>
        <p:spPr>
          <a:xfrm>
            <a:off x="1403350" y="0"/>
            <a:ext cx="6335713" cy="685800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2225675" y="1625600"/>
            <a:ext cx="6918325" cy="124301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119188" y="1628775"/>
            <a:ext cx="890588" cy="1243013"/>
          </a:xfrm>
          <a:prstGeom prst="rect">
            <a:avLst/>
          </a:prstGeom>
          <a:solidFill>
            <a:srgbClr val="95A3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43012" name="Picture 2"/>
          <p:cNvPicPr>
            <a:picLocks noChangeAspect="1"/>
          </p:cNvPicPr>
          <p:nvPr/>
        </p:nvPicPr>
        <p:blipFill>
          <a:blip r:embed="rId2"/>
          <a:stretch>
            <a:fillRect/>
          </a:stretch>
        </p:blipFill>
        <p:spPr>
          <a:xfrm>
            <a:off x="6646863" y="5899150"/>
            <a:ext cx="2322512" cy="814388"/>
          </a:xfrm>
          <a:prstGeom prst="rect">
            <a:avLst/>
          </a:prstGeom>
          <a:noFill/>
          <a:ln w="9525">
            <a:noFill/>
          </a:ln>
        </p:spPr>
      </p:pic>
      <p:sp>
        <p:nvSpPr>
          <p:cNvPr id="12" name="矩形 11"/>
          <p:cNvSpPr/>
          <p:nvPr/>
        </p:nvSpPr>
        <p:spPr>
          <a:xfrm>
            <a:off x="1314263" y="1831426"/>
            <a:ext cx="499953" cy="83099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微软雅黑" panose="020B0503020204020204" pitchFamily="34" charset="-122"/>
                <a:ea typeface="微软雅黑" panose="020B0503020204020204" pitchFamily="34" charset="-122"/>
                <a:cs typeface="+mn-cs"/>
              </a:rPr>
              <a:t>三</a:t>
            </a:r>
          </a:p>
        </p:txBody>
      </p:sp>
      <p:pic>
        <p:nvPicPr>
          <p:cNvPr id="43014" name="Picture 6" descr="E:\底色2.jpg"/>
          <p:cNvPicPr>
            <a:picLocks noChangeAspect="1"/>
          </p:cNvPicPr>
          <p:nvPr/>
        </p:nvPicPr>
        <p:blipFill>
          <a:blip r:embed="rId3"/>
          <a:stretch>
            <a:fillRect/>
          </a:stretch>
        </p:blipFill>
        <p:spPr>
          <a:xfrm>
            <a:off x="8488363" y="1625600"/>
            <a:ext cx="628650" cy="1117600"/>
          </a:xfrm>
          <a:prstGeom prst="rect">
            <a:avLst/>
          </a:prstGeom>
          <a:noFill/>
          <a:ln w="9525">
            <a:noFill/>
          </a:ln>
        </p:spPr>
      </p:pic>
      <p:sp>
        <p:nvSpPr>
          <p:cNvPr id="43015" name="文本框 13"/>
          <p:cNvSpPr txBox="1"/>
          <p:nvPr/>
        </p:nvSpPr>
        <p:spPr>
          <a:xfrm>
            <a:off x="2268538" y="1831975"/>
            <a:ext cx="6335712" cy="708025"/>
          </a:xfrm>
          <a:prstGeom prst="rect">
            <a:avLst/>
          </a:prstGeom>
          <a:noFill/>
          <a:ln w="9525">
            <a:noFill/>
          </a:ln>
        </p:spPr>
        <p:txBody>
          <a:bodyPr>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审核评估：学院层面做什么</a:t>
            </a:r>
          </a:p>
        </p:txBody>
      </p:sp>
      <p:sp>
        <p:nvSpPr>
          <p:cNvPr id="4301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38</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3"/>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t>39</a:t>
            </a:fld>
            <a:endParaRPr lang="zh-CN" altLang="en-US" sz="1200" dirty="0">
              <a:solidFill>
                <a:srgbClr val="898989"/>
              </a:solidFill>
            </a:endParaRPr>
          </a:p>
        </p:txBody>
      </p:sp>
      <p:pic>
        <p:nvPicPr>
          <p:cNvPr id="44035" name="Picture 2"/>
          <p:cNvPicPr>
            <a:picLocks noChangeAspect="1"/>
          </p:cNvPicPr>
          <p:nvPr/>
        </p:nvPicPr>
        <p:blipFill>
          <a:blip r:embed="rId2"/>
          <a:stretch>
            <a:fillRect/>
          </a:stretch>
        </p:blipFill>
        <p:spPr>
          <a:xfrm>
            <a:off x="0" y="620713"/>
            <a:ext cx="9144000" cy="53308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4788"/>
            <a:ext cx="6532563" cy="79216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195" name="标题 2"/>
          <p:cNvSpPr>
            <a:spLocks noGrp="1"/>
          </p:cNvSpPr>
          <p:nvPr>
            <p:ph type="title"/>
          </p:nvPr>
        </p:nvSpPr>
        <p:spPr>
          <a:xfrm>
            <a:off x="-504825" y="134938"/>
            <a:ext cx="5715000" cy="973137"/>
          </a:xfrm>
          <a:ln/>
        </p:spPr>
        <p:txBody>
          <a:bodyPr vert="horz" wrap="square" lIns="91440" tIns="45720" rIns="91440" bIns="45720" anchor="ctr"/>
          <a:lstStyle/>
          <a:p>
            <a:pPr algn="l" eaLnBrk="1" hangingPunct="1">
              <a:lnSpc>
                <a:spcPts val="3500"/>
              </a:lnSpc>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
            </a:r>
            <a:br>
              <a:rPr lang="en-US" altLang="zh-CN" sz="2000" b="1" dirty="0">
                <a:solidFill>
                  <a:schemeClr val="bg1"/>
                </a:solidFill>
                <a:latin typeface="微软雅黑" panose="020B0503020204020204" pitchFamily="34" charset="-122"/>
                <a:ea typeface="微软雅黑" panose="020B0503020204020204" pitchFamily="34" charset="-122"/>
              </a:rPr>
            </a:br>
            <a:r>
              <a:rPr lang="zh-CN" altLang="en-US" sz="3400" b="1" dirty="0">
                <a:solidFill>
                  <a:schemeClr val="bg1"/>
                </a:solidFill>
                <a:latin typeface="华文中宋" panose="02010600040101010101" pitchFamily="2" charset="-122"/>
                <a:ea typeface="华文中宋" panose="02010600040101010101" pitchFamily="2" charset="-122"/>
              </a:rPr>
              <a:t>（二）审核评估是什么</a:t>
            </a:r>
            <a:r>
              <a:rPr lang="en-US" altLang="zh-CN" sz="3400" b="1" dirty="0">
                <a:solidFill>
                  <a:schemeClr val="bg1"/>
                </a:solidFill>
                <a:latin typeface="华文中宋" panose="02010600040101010101" pitchFamily="2" charset="-122"/>
                <a:ea typeface="华文中宋" panose="02010600040101010101" pitchFamily="2" charset="-122"/>
              </a:rPr>
              <a:t> </a:t>
            </a:r>
            <a:r>
              <a:rPr lang="en-US" altLang="zh-CN" sz="3400" b="1" dirty="0">
                <a:solidFill>
                  <a:schemeClr val="bg1"/>
                </a:solidFill>
                <a:latin typeface="微软雅黑" panose="020B0503020204020204" pitchFamily="34" charset="-122"/>
                <a:ea typeface="微软雅黑" panose="020B0503020204020204" pitchFamily="34" charset="-122"/>
              </a:rPr>
              <a:t/>
            </a:r>
            <a:br>
              <a:rPr lang="en-US" altLang="zh-CN" sz="3400" b="1" dirty="0">
                <a:solidFill>
                  <a:schemeClr val="bg1"/>
                </a:solidFill>
                <a:latin typeface="微软雅黑" panose="020B0503020204020204" pitchFamily="34" charset="-122"/>
                <a:ea typeface="微软雅黑" panose="020B0503020204020204" pitchFamily="34" charset="-122"/>
              </a:rPr>
            </a:br>
            <a:endParaRPr lang="zh-CN" altLang="en-US" sz="3400" dirty="0">
              <a:solidFill>
                <a:schemeClr val="bg1"/>
              </a:solidFill>
              <a:latin typeface="微软雅黑" panose="020B0503020204020204" pitchFamily="34" charset="-122"/>
              <a:ea typeface="微软雅黑" panose="020B0503020204020204" pitchFamily="34" charset="-122"/>
            </a:endParaRPr>
          </a:p>
        </p:txBody>
      </p:sp>
      <p:pic>
        <p:nvPicPr>
          <p:cNvPr id="8196" name="Picture 9"/>
          <p:cNvPicPr>
            <a:picLocks noChangeAspect="1"/>
          </p:cNvPicPr>
          <p:nvPr/>
        </p:nvPicPr>
        <p:blipFill>
          <a:blip r:embed="rId2"/>
          <a:stretch>
            <a:fillRect/>
          </a:stretch>
        </p:blipFill>
        <p:spPr>
          <a:xfrm>
            <a:off x="261938" y="958850"/>
            <a:ext cx="8459787" cy="4279900"/>
          </a:xfrm>
          <a:prstGeom prst="rect">
            <a:avLst/>
          </a:prstGeom>
          <a:noFill/>
          <a:ln w="9525">
            <a:noFill/>
          </a:ln>
        </p:spPr>
      </p:pic>
      <p:pic>
        <p:nvPicPr>
          <p:cNvPr id="8197" name="Picture 6" descr="E:\底色2.jpg"/>
          <p:cNvPicPr>
            <a:picLocks noChangeAspect="1"/>
          </p:cNvPicPr>
          <p:nvPr/>
        </p:nvPicPr>
        <p:blipFill>
          <a:blip r:embed="rId3"/>
          <a:stretch>
            <a:fillRect/>
          </a:stretch>
        </p:blipFill>
        <p:spPr>
          <a:xfrm>
            <a:off x="6069013" y="230188"/>
            <a:ext cx="409575" cy="728662"/>
          </a:xfrm>
          <a:prstGeom prst="rect">
            <a:avLst/>
          </a:prstGeom>
          <a:noFill/>
          <a:ln w="9525">
            <a:noFill/>
          </a:ln>
        </p:spPr>
      </p:pic>
      <p:sp>
        <p:nvSpPr>
          <p:cNvPr id="8198" name="矩形 1"/>
          <p:cNvSpPr/>
          <p:nvPr/>
        </p:nvSpPr>
        <p:spPr>
          <a:xfrm>
            <a:off x="306388" y="5337175"/>
            <a:ext cx="8369300" cy="944563"/>
          </a:xfrm>
          <a:prstGeom prst="rect">
            <a:avLst/>
          </a:prstGeom>
          <a:noFill/>
          <a:ln w="9525">
            <a:noFill/>
          </a:ln>
        </p:spPr>
        <p:txBody>
          <a:bodyPr>
            <a:spAutoFit/>
          </a:bodyPr>
          <a:lstStyle/>
          <a:p>
            <a:pPr>
              <a:lnSpc>
                <a:spcPct val="150000"/>
              </a:lnSpc>
            </a:pPr>
            <a:r>
              <a:rPr lang="zh-CN" altLang="en-US" sz="2000" dirty="0">
                <a:latin typeface="仿宋" panose="02010609060101010101" pitchFamily="49" charset="-122"/>
                <a:ea typeface="仿宋" panose="02010609060101010101" pitchFamily="49" charset="-122"/>
              </a:rPr>
              <a:t>组织形式：中央部委所属院校的审核评估由教育部评估中心负责实施；地方所属院校的审核评估由省级教育行政部门负责</a:t>
            </a:r>
            <a:r>
              <a:rPr lang="zh-CN" altLang="en-US" dirty="0">
                <a:latin typeface="仿宋" panose="02010609060101010101" pitchFamily="49" charset="-122"/>
                <a:ea typeface="仿宋" panose="02010609060101010101" pitchFamily="49" charset="-122"/>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3"/>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t>40</a:t>
            </a:fld>
            <a:endParaRPr lang="zh-CN" altLang="en-US" sz="1200" dirty="0">
              <a:solidFill>
                <a:srgbClr val="898989"/>
              </a:solidFill>
            </a:endParaRPr>
          </a:p>
        </p:txBody>
      </p:sp>
      <p:pic>
        <p:nvPicPr>
          <p:cNvPr id="45059" name="Picture 2"/>
          <p:cNvPicPr>
            <a:picLocks noChangeAspect="1"/>
          </p:cNvPicPr>
          <p:nvPr/>
        </p:nvPicPr>
        <p:blipFill>
          <a:blip r:embed="rId2"/>
          <a:stretch>
            <a:fillRect/>
          </a:stretch>
        </p:blipFill>
        <p:spPr>
          <a:xfrm>
            <a:off x="1162050" y="266700"/>
            <a:ext cx="6818313" cy="632460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3"/>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41</a:t>
            </a:fld>
            <a:endParaRPr lang="zh-CN" altLang="en-US" sz="1200" dirty="0">
              <a:solidFill>
                <a:srgbClr val="898989"/>
              </a:solidFill>
              <a:sym typeface="Calibri" panose="020F0502020204030204" pitchFamily="34" charset="0"/>
            </a:endParaRPr>
          </a:p>
        </p:txBody>
      </p:sp>
      <p:pic>
        <p:nvPicPr>
          <p:cNvPr id="46083" name="Picture 2"/>
          <p:cNvPicPr>
            <a:picLocks noChangeAspect="1"/>
          </p:cNvPicPr>
          <p:nvPr/>
        </p:nvPicPr>
        <p:blipFill>
          <a:blip r:embed="rId2"/>
          <a:stretch>
            <a:fillRect/>
          </a:stretch>
        </p:blipFill>
        <p:spPr>
          <a:xfrm>
            <a:off x="3175" y="-15875"/>
            <a:ext cx="2768600" cy="3697288"/>
          </a:xfrm>
          <a:prstGeom prst="rect">
            <a:avLst/>
          </a:prstGeom>
          <a:noFill/>
          <a:ln w="9525">
            <a:noFill/>
          </a:ln>
        </p:spPr>
      </p:pic>
      <p:pic>
        <p:nvPicPr>
          <p:cNvPr id="46084" name="Picture 3"/>
          <p:cNvPicPr>
            <a:picLocks noChangeAspect="1"/>
          </p:cNvPicPr>
          <p:nvPr/>
        </p:nvPicPr>
        <p:blipFill>
          <a:blip r:embed="rId3"/>
          <a:stretch>
            <a:fillRect/>
          </a:stretch>
        </p:blipFill>
        <p:spPr>
          <a:xfrm>
            <a:off x="2916238" y="1588"/>
            <a:ext cx="2843212" cy="3679825"/>
          </a:xfrm>
          <a:prstGeom prst="rect">
            <a:avLst/>
          </a:prstGeom>
          <a:noFill/>
          <a:ln w="9525">
            <a:noFill/>
          </a:ln>
        </p:spPr>
      </p:pic>
      <p:pic>
        <p:nvPicPr>
          <p:cNvPr id="46085" name="Picture 4"/>
          <p:cNvPicPr>
            <a:picLocks noChangeAspect="1"/>
          </p:cNvPicPr>
          <p:nvPr/>
        </p:nvPicPr>
        <p:blipFill>
          <a:blip r:embed="rId4"/>
          <a:stretch>
            <a:fillRect/>
          </a:stretch>
        </p:blipFill>
        <p:spPr>
          <a:xfrm>
            <a:off x="5872163" y="0"/>
            <a:ext cx="3265487" cy="3681413"/>
          </a:xfrm>
          <a:prstGeom prst="rect">
            <a:avLst/>
          </a:prstGeom>
          <a:noFill/>
          <a:ln w="9525">
            <a:noFill/>
          </a:ln>
        </p:spPr>
      </p:pic>
      <p:pic>
        <p:nvPicPr>
          <p:cNvPr id="46086" name="Picture 5"/>
          <p:cNvPicPr>
            <a:picLocks noChangeAspect="1"/>
          </p:cNvPicPr>
          <p:nvPr/>
        </p:nvPicPr>
        <p:blipFill>
          <a:blip r:embed="rId5"/>
          <a:stretch>
            <a:fillRect/>
          </a:stretch>
        </p:blipFill>
        <p:spPr>
          <a:xfrm>
            <a:off x="3175" y="3425825"/>
            <a:ext cx="3163888" cy="3440113"/>
          </a:xfrm>
          <a:prstGeom prst="rect">
            <a:avLst/>
          </a:prstGeom>
          <a:noFill/>
          <a:ln w="9525">
            <a:noFill/>
          </a:ln>
        </p:spPr>
      </p:pic>
      <p:pic>
        <p:nvPicPr>
          <p:cNvPr id="46087" name="Picture 6"/>
          <p:cNvPicPr>
            <a:picLocks noChangeAspect="1"/>
          </p:cNvPicPr>
          <p:nvPr/>
        </p:nvPicPr>
        <p:blipFill>
          <a:blip r:embed="rId6"/>
          <a:stretch>
            <a:fillRect/>
          </a:stretch>
        </p:blipFill>
        <p:spPr>
          <a:xfrm>
            <a:off x="3167063" y="3467100"/>
            <a:ext cx="2809875" cy="3357563"/>
          </a:xfrm>
          <a:prstGeom prst="rect">
            <a:avLst/>
          </a:prstGeom>
          <a:noFill/>
          <a:ln w="9525">
            <a:noFill/>
          </a:ln>
        </p:spPr>
      </p:pic>
      <p:pic>
        <p:nvPicPr>
          <p:cNvPr id="46088" name="Picture 7"/>
          <p:cNvPicPr>
            <a:picLocks noChangeAspect="1"/>
          </p:cNvPicPr>
          <p:nvPr/>
        </p:nvPicPr>
        <p:blipFill>
          <a:blip r:embed="rId7"/>
          <a:stretch>
            <a:fillRect/>
          </a:stretch>
        </p:blipFill>
        <p:spPr>
          <a:xfrm>
            <a:off x="6372225" y="3500438"/>
            <a:ext cx="2641600" cy="316865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3"/>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42</a:t>
            </a:fld>
            <a:endParaRPr lang="zh-CN" altLang="en-US" sz="1200" dirty="0">
              <a:solidFill>
                <a:srgbClr val="898989"/>
              </a:solidFill>
              <a:sym typeface="Calibri" panose="020F0502020204030204" pitchFamily="34" charset="0"/>
            </a:endParaRPr>
          </a:p>
        </p:txBody>
      </p:sp>
      <p:pic>
        <p:nvPicPr>
          <p:cNvPr id="47107" name="Picture 2"/>
          <p:cNvPicPr>
            <a:picLocks noChangeAspect="1"/>
          </p:cNvPicPr>
          <p:nvPr/>
        </p:nvPicPr>
        <p:blipFill>
          <a:blip r:embed="rId2"/>
          <a:stretch>
            <a:fillRect/>
          </a:stretch>
        </p:blipFill>
        <p:spPr>
          <a:xfrm>
            <a:off x="179388" y="225425"/>
            <a:ext cx="3997325" cy="6299200"/>
          </a:xfrm>
          <a:prstGeom prst="rect">
            <a:avLst/>
          </a:prstGeom>
          <a:noFill/>
          <a:ln w="9525">
            <a:noFill/>
          </a:ln>
        </p:spPr>
      </p:pic>
      <p:pic>
        <p:nvPicPr>
          <p:cNvPr id="47108" name="Picture 3"/>
          <p:cNvPicPr>
            <a:picLocks noChangeAspect="1"/>
          </p:cNvPicPr>
          <p:nvPr/>
        </p:nvPicPr>
        <p:blipFill>
          <a:blip r:embed="rId3"/>
          <a:stretch>
            <a:fillRect/>
          </a:stretch>
        </p:blipFill>
        <p:spPr>
          <a:xfrm>
            <a:off x="4500563" y="225425"/>
            <a:ext cx="4356100" cy="629920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p:nvPr/>
        </p:nvSpPr>
        <p:spPr>
          <a:xfrm>
            <a:off x="719138" y="274638"/>
            <a:ext cx="8532812" cy="647700"/>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8131" name="矩形 4"/>
          <p:cNvSpPr/>
          <p:nvPr/>
        </p:nvSpPr>
        <p:spPr>
          <a:xfrm>
            <a:off x="1584325" y="973138"/>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pic>
        <p:nvPicPr>
          <p:cNvPr id="48132" name="Picture 2"/>
          <p:cNvPicPr>
            <a:picLocks noChangeAspect="1"/>
          </p:cNvPicPr>
          <p:nvPr/>
        </p:nvPicPr>
        <p:blipFill>
          <a:blip r:embed="rId3"/>
          <a:stretch>
            <a:fillRect/>
          </a:stretch>
        </p:blipFill>
        <p:spPr>
          <a:xfrm>
            <a:off x="176213" y="6038850"/>
            <a:ext cx="1728787" cy="487363"/>
          </a:xfrm>
          <a:prstGeom prst="rect">
            <a:avLst/>
          </a:prstGeom>
          <a:noFill/>
          <a:ln w="9525">
            <a:noFill/>
          </a:ln>
        </p:spPr>
      </p:pic>
      <p:grpSp>
        <p:nvGrpSpPr>
          <p:cNvPr id="48133" name="Group 5"/>
          <p:cNvGrpSpPr>
            <a:grpSpLocks noChangeAspect="1"/>
          </p:cNvGrpSpPr>
          <p:nvPr/>
        </p:nvGrpSpPr>
        <p:grpSpPr>
          <a:xfrm>
            <a:off x="7929563" y="368300"/>
            <a:ext cx="995362" cy="566738"/>
            <a:chOff x="0" y="0"/>
            <a:chExt cx="4806002" cy="2650393"/>
          </a:xfrm>
        </p:grpSpPr>
        <p:pic>
          <p:nvPicPr>
            <p:cNvPr id="48136" name="Picture 6"/>
            <p:cNvPicPr>
              <a:picLocks noChangeAspect="1"/>
            </p:cNvPicPr>
            <p:nvPr/>
          </p:nvPicPr>
          <p:blipFill>
            <a:blip r:embed="rId4"/>
            <a:srcRect l="21654" t="4030" r="22755" b="44659"/>
            <a:stretch>
              <a:fillRect/>
            </a:stretch>
          </p:blipFill>
          <p:spPr>
            <a:xfrm>
              <a:off x="0" y="0"/>
              <a:ext cx="1885362" cy="2318994"/>
            </a:xfrm>
            <a:prstGeom prst="rect">
              <a:avLst/>
            </a:prstGeom>
            <a:noFill/>
            <a:ln w="9525">
              <a:noFill/>
            </a:ln>
          </p:spPr>
        </p:pic>
        <p:pic>
          <p:nvPicPr>
            <p:cNvPr id="48137" name="Picture 6"/>
            <p:cNvPicPr>
              <a:picLocks noChangeAspect="1"/>
            </p:cNvPicPr>
            <p:nvPr/>
          </p:nvPicPr>
          <p:blipFill>
            <a:blip r:embed="rId5"/>
            <a:srcRect t="41586" r="46518" b="21167"/>
            <a:stretch>
              <a:fillRect/>
            </a:stretch>
          </p:blipFill>
          <p:spPr>
            <a:xfrm>
              <a:off x="1223107" y="966978"/>
              <a:ext cx="1813826" cy="1683415"/>
            </a:xfrm>
            <a:prstGeom prst="rect">
              <a:avLst/>
            </a:prstGeom>
            <a:noFill/>
            <a:ln w="9525">
              <a:noFill/>
            </a:ln>
          </p:spPr>
        </p:pic>
        <p:pic>
          <p:nvPicPr>
            <p:cNvPr id="48138" name="Picture 2"/>
            <p:cNvPicPr>
              <a:picLocks noChangeAspect="1"/>
            </p:cNvPicPr>
            <p:nvPr/>
          </p:nvPicPr>
          <p:blipFill>
            <a:blip r:embed="rId6"/>
            <a:srcRect l="39088" t="53899" r="8441"/>
            <a:stretch>
              <a:fillRect/>
            </a:stretch>
          </p:blipFill>
          <p:spPr>
            <a:xfrm>
              <a:off x="3024336" y="118075"/>
              <a:ext cx="1781666" cy="2082843"/>
            </a:xfrm>
            <a:prstGeom prst="rect">
              <a:avLst/>
            </a:prstGeom>
            <a:noFill/>
            <a:ln w="9525">
              <a:noFill/>
            </a:ln>
          </p:spPr>
        </p:pic>
      </p:grpSp>
      <p:sp>
        <p:nvSpPr>
          <p:cNvPr id="48134" name="矩形 1"/>
          <p:cNvSpPr/>
          <p:nvPr/>
        </p:nvSpPr>
        <p:spPr>
          <a:xfrm>
            <a:off x="1908175" y="973138"/>
            <a:ext cx="6942138" cy="5632450"/>
          </a:xfrm>
          <a:prstGeom prst="rect">
            <a:avLst/>
          </a:prstGeom>
          <a:noFill/>
          <a:ln w="9525">
            <a:noFill/>
          </a:ln>
        </p:spPr>
        <p:txBody>
          <a:bodyPr>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sym typeface="黑体" panose="02010609060101010101" pitchFamily="49" charset="-122"/>
              </a:rPr>
              <a:t>（一）学院需完成的材料</a:t>
            </a:r>
            <a:endParaRPr lang="en-US" altLang="zh-CN" sz="2000" dirty="0">
              <a:solidFill>
                <a:srgbClr val="C00000"/>
              </a:solidFill>
              <a:latin typeface="微软雅黑" panose="020B0503020204020204" pitchFamily="34" charset="-122"/>
              <a:ea typeface="微软雅黑" panose="020B0503020204020204" pitchFamily="34" charset="-122"/>
              <a:sym typeface="黑体" panose="02010609060101010101" pitchFamily="49" charset="-122"/>
              <a:hlinkClick r:id="rId7" action="ppaction://hlinkfile"/>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hlinkClick r:id="rId7" action="ppaction://hlinkfile"/>
              </a:rPr>
              <a:t>1.</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7" action="ppaction://hlinkfile"/>
              </a:rPr>
              <a:t>学院自评报告</a:t>
            </a: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2.</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学院支撑材料</a:t>
            </a: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8" action="ppaction://hlinkfile"/>
              </a:rPr>
              <a:t>成果类</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9" action="ppaction://hlinkfile"/>
              </a:rPr>
              <a:t>人物类</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0" action="ppaction://hlinkfile"/>
              </a:rPr>
              <a:t>管理类</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1" action="ppaction://hlinkfile"/>
              </a:rPr>
              <a:t>特色或其它类</a:t>
            </a: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a:t>
            </a: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hlinkClick r:id="rId12" action="ppaction://hlinkfile"/>
              </a:rPr>
              <a:t>3.</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2" action="ppaction://hlinkfile"/>
              </a:rPr>
              <a:t>试卷</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（自定尺子、</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3" action="ppaction://hlinkfile"/>
              </a:rPr>
              <a:t>清单</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4" action="ppaction://hlinkfile"/>
              </a:rPr>
              <a:t>试卷归档附件</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a:t>
            </a: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4.</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毕业论文（自定尺子、</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5" action="ppaction://hlinkfile"/>
              </a:rPr>
              <a:t>清单</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、论文归档附件）</a:t>
            </a: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5.</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教学大纲（自定尺子、教学大纲）</a:t>
            </a: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6.</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未来发展规划</a:t>
            </a: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a:t>
            </a:r>
          </a:p>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sym typeface="黑体" panose="02010609060101010101" pitchFamily="49" charset="-122"/>
              </a:rPr>
              <a:t>（二）建议学院熟悉的材料</a:t>
            </a:r>
            <a:endParaRPr lang="en-US" altLang="zh-CN" sz="2000" dirty="0">
              <a:solidFill>
                <a:srgbClr val="C00000"/>
              </a:solidFill>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1.</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高等教育核心文件</a:t>
            </a: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2.</a:t>
            </a:r>
            <a:r>
              <a:rPr lang="zh-CN" altLang="en-US" sz="2000" dirty="0">
                <a:latin typeface="微软雅黑" panose="020B0503020204020204" pitchFamily="34" charset="-122"/>
                <a:ea typeface="微软雅黑" panose="020B0503020204020204" pitchFamily="34" charset="-122"/>
                <a:sym typeface="黑体" panose="02010609060101010101" pitchFamily="49" charset="-122"/>
              </a:rPr>
              <a:t>学校自评报告</a:t>
            </a: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r>
              <a:rPr lang="en-US" altLang="zh-CN" sz="2000" dirty="0">
                <a:latin typeface="微软雅黑" panose="020B0503020204020204" pitchFamily="34" charset="-122"/>
                <a:ea typeface="微软雅黑" panose="020B0503020204020204" pitchFamily="34" charset="-122"/>
                <a:sym typeface="黑体" panose="02010609060101010101" pitchFamily="49" charset="-122"/>
              </a:rPr>
              <a:t>3.</a:t>
            </a:r>
            <a:r>
              <a:rPr lang="zh-CN" altLang="en-US" sz="2000" dirty="0">
                <a:latin typeface="微软雅黑" panose="020B0503020204020204" pitchFamily="34" charset="-122"/>
                <a:ea typeface="微软雅黑" panose="020B0503020204020204" pitchFamily="34" charset="-122"/>
                <a:sym typeface="黑体" panose="02010609060101010101" pitchFamily="49" charset="-122"/>
                <a:hlinkClick r:id="rId16" action="ppaction://hlinkfile"/>
              </a:rPr>
              <a:t>学校数据分析报告</a:t>
            </a: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a:p>
            <a:pPr>
              <a:lnSpc>
                <a:spcPct val="150000"/>
              </a:lnSpc>
            </a:pPr>
            <a:endParaRPr lang="en-US" altLang="zh-CN" sz="2000" dirty="0">
              <a:latin typeface="微软雅黑" panose="020B0503020204020204" pitchFamily="34" charset="-122"/>
              <a:ea typeface="微软雅黑" panose="020B0503020204020204" pitchFamily="34" charset="-122"/>
              <a:sym typeface="黑体" panose="02010609060101010101" pitchFamily="49" charset="-122"/>
            </a:endParaRPr>
          </a:p>
        </p:txBody>
      </p:sp>
      <p:sp>
        <p:nvSpPr>
          <p:cNvPr id="48135"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43</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2225675" y="1625600"/>
            <a:ext cx="6918325" cy="124301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119188" y="1628775"/>
            <a:ext cx="890588" cy="1243013"/>
          </a:xfrm>
          <a:prstGeom prst="rect">
            <a:avLst/>
          </a:prstGeom>
          <a:solidFill>
            <a:srgbClr val="95A3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49156" name="Picture 2"/>
          <p:cNvPicPr>
            <a:picLocks noChangeAspect="1"/>
          </p:cNvPicPr>
          <p:nvPr/>
        </p:nvPicPr>
        <p:blipFill>
          <a:blip r:embed="rId2"/>
          <a:stretch>
            <a:fillRect/>
          </a:stretch>
        </p:blipFill>
        <p:spPr>
          <a:xfrm>
            <a:off x="6875463" y="5980113"/>
            <a:ext cx="2093912" cy="733425"/>
          </a:xfrm>
          <a:prstGeom prst="rect">
            <a:avLst/>
          </a:prstGeom>
          <a:noFill/>
          <a:ln w="9525">
            <a:noFill/>
          </a:ln>
        </p:spPr>
      </p:pic>
      <p:sp>
        <p:nvSpPr>
          <p:cNvPr id="12" name="矩形 11"/>
          <p:cNvSpPr/>
          <p:nvPr/>
        </p:nvSpPr>
        <p:spPr>
          <a:xfrm>
            <a:off x="1314263" y="1831426"/>
            <a:ext cx="499953" cy="83099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微软雅黑" panose="020B0503020204020204" pitchFamily="34" charset="-122"/>
                <a:ea typeface="微软雅黑" panose="020B0503020204020204" pitchFamily="34" charset="-122"/>
                <a:cs typeface="+mn-cs"/>
              </a:rPr>
              <a:t>四</a:t>
            </a:r>
          </a:p>
        </p:txBody>
      </p:sp>
      <p:pic>
        <p:nvPicPr>
          <p:cNvPr id="49158" name="Picture 6" descr="E:\底色2.jpg"/>
          <p:cNvPicPr>
            <a:picLocks noChangeAspect="1"/>
          </p:cNvPicPr>
          <p:nvPr/>
        </p:nvPicPr>
        <p:blipFill>
          <a:blip r:embed="rId3"/>
          <a:stretch>
            <a:fillRect/>
          </a:stretch>
        </p:blipFill>
        <p:spPr>
          <a:xfrm>
            <a:off x="8604250" y="1831975"/>
            <a:ext cx="512763" cy="911225"/>
          </a:xfrm>
          <a:prstGeom prst="rect">
            <a:avLst/>
          </a:prstGeom>
          <a:noFill/>
          <a:ln w="9525">
            <a:noFill/>
          </a:ln>
        </p:spPr>
      </p:pic>
      <p:sp>
        <p:nvSpPr>
          <p:cNvPr id="49159" name="文本框 13"/>
          <p:cNvSpPr txBox="1"/>
          <p:nvPr/>
        </p:nvSpPr>
        <p:spPr>
          <a:xfrm>
            <a:off x="2328863" y="1831975"/>
            <a:ext cx="6319837" cy="830263"/>
          </a:xfrm>
          <a:prstGeom prst="rect">
            <a:avLst/>
          </a:prstGeom>
          <a:noFill/>
          <a:ln w="9525">
            <a:noFill/>
          </a:ln>
        </p:spPr>
        <p:txBody>
          <a:bodyPr>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对审核评估的若干思考</a:t>
            </a:r>
          </a:p>
        </p:txBody>
      </p:sp>
      <p:sp>
        <p:nvSpPr>
          <p:cNvPr id="49160"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44</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99218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0179" name="Picture 2"/>
          <p:cNvPicPr>
            <a:picLocks noChangeAspect="1"/>
          </p:cNvPicPr>
          <p:nvPr/>
        </p:nvPicPr>
        <p:blipFill>
          <a:blip r:embed="rId2"/>
          <a:stretch>
            <a:fillRect/>
          </a:stretch>
        </p:blipFill>
        <p:spPr>
          <a:xfrm>
            <a:off x="7488238" y="1249363"/>
            <a:ext cx="1393825" cy="449262"/>
          </a:xfrm>
          <a:prstGeom prst="rect">
            <a:avLst/>
          </a:prstGeom>
          <a:noFill/>
          <a:ln w="9525">
            <a:noFill/>
          </a:ln>
        </p:spPr>
      </p:pic>
      <p:sp>
        <p:nvSpPr>
          <p:cNvPr id="50180" name="标题 2"/>
          <p:cNvSpPr>
            <a:spLocks noGrp="1"/>
          </p:cNvSpPr>
          <p:nvPr>
            <p:ph type="title"/>
          </p:nvPr>
        </p:nvSpPr>
        <p:spPr>
          <a:xfrm>
            <a:off x="468313" y="1136650"/>
            <a:ext cx="5399087"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0181" name="内容占位符 2"/>
          <p:cNvSpPr>
            <a:spLocks noGrp="1"/>
          </p:cNvSpPr>
          <p:nvPr>
            <p:ph idx="1"/>
          </p:nvPr>
        </p:nvSpPr>
        <p:spPr>
          <a:xfrm>
            <a:off x="246063" y="2744788"/>
            <a:ext cx="8651875" cy="1836737"/>
          </a:xfrm>
          <a:ln/>
        </p:spPr>
        <p:txBody>
          <a:bodyPr vert="horz" wrap="square" lIns="91440" tIns="45720" rIns="91440" bIns="45720" anchor="t"/>
          <a:lstStyle/>
          <a:p>
            <a:pPr marL="0" indent="0" algn="ctr">
              <a:lnSpc>
                <a:spcPct val="150000"/>
              </a:lnSpc>
              <a:buNone/>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鸡蛋从外打破是食物</a:t>
            </a:r>
            <a:endParaRPr lang="en-US" altLang="zh-CN" dirty="0">
              <a:latin typeface="微软雅黑" panose="020B0503020204020204" pitchFamily="34" charset="-122"/>
              <a:ea typeface="微软雅黑" panose="020B0503020204020204" pitchFamily="34" charset="-122"/>
            </a:endParaRPr>
          </a:p>
          <a:p>
            <a:pPr marL="0" indent="0" algn="ctr">
              <a:lnSpc>
                <a:spcPct val="150000"/>
              </a:lnSpc>
              <a:buNone/>
            </a:pPr>
            <a:r>
              <a:rPr lang="zh-CN" altLang="en-US" dirty="0">
                <a:latin typeface="微软雅黑" panose="020B0503020204020204" pitchFamily="34" charset="-122"/>
                <a:ea typeface="微软雅黑" panose="020B0503020204020204" pitchFamily="34" charset="-122"/>
              </a:rPr>
              <a:t> 从内打破才有生命力</a:t>
            </a:r>
          </a:p>
          <a:p>
            <a:pPr marL="0" indent="0" algn="ctr">
              <a:lnSpc>
                <a:spcPct val="150000"/>
              </a:lnSpc>
              <a:buNone/>
            </a:pPr>
            <a:endParaRPr lang="en-US" altLang="zh-CN" sz="6000" dirty="0">
              <a:latin typeface="微软雅黑" panose="020B0503020204020204" pitchFamily="34" charset="-122"/>
              <a:ea typeface="微软雅黑" panose="020B0503020204020204" pitchFamily="34" charset="-122"/>
            </a:endParaRPr>
          </a:p>
          <a:p>
            <a:pPr marL="0" indent="0">
              <a:lnSpc>
                <a:spcPct val="150000"/>
              </a:lnSpc>
              <a:buNone/>
            </a:pPr>
            <a:r>
              <a:rPr lang="en-US" altLang="zh-CN" dirty="0">
                <a:latin typeface="微软雅黑" panose="020B0503020204020204" pitchFamily="34" charset="-122"/>
                <a:ea typeface="微软雅黑" panose="020B0503020204020204" pitchFamily="34" charset="-122"/>
              </a:rPr>
              <a:t> </a:t>
            </a:r>
            <a:endParaRPr lang="zh-CN" altLang="en-US" dirty="0"/>
          </a:p>
        </p:txBody>
      </p:sp>
      <p:sp>
        <p:nvSpPr>
          <p:cNvPr id="50182"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45</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99218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1203" name="Picture 2"/>
          <p:cNvPicPr>
            <a:picLocks noChangeAspect="1"/>
          </p:cNvPicPr>
          <p:nvPr/>
        </p:nvPicPr>
        <p:blipFill>
          <a:blip r:embed="rId2"/>
          <a:stretch>
            <a:fillRect/>
          </a:stretch>
        </p:blipFill>
        <p:spPr>
          <a:xfrm>
            <a:off x="7488238" y="1249363"/>
            <a:ext cx="1393825" cy="449262"/>
          </a:xfrm>
          <a:prstGeom prst="rect">
            <a:avLst/>
          </a:prstGeom>
          <a:noFill/>
          <a:ln w="9525">
            <a:noFill/>
          </a:ln>
        </p:spPr>
      </p:pic>
      <p:sp>
        <p:nvSpPr>
          <p:cNvPr id="51204" name="标题 2"/>
          <p:cNvSpPr>
            <a:spLocks noGrp="1"/>
          </p:cNvSpPr>
          <p:nvPr>
            <p:ph type="title"/>
          </p:nvPr>
        </p:nvSpPr>
        <p:spPr>
          <a:xfrm>
            <a:off x="468313" y="1136650"/>
            <a:ext cx="5399087"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1205" name="内容占位符 2"/>
          <p:cNvSpPr>
            <a:spLocks noGrp="1"/>
          </p:cNvSpPr>
          <p:nvPr>
            <p:ph idx="1"/>
          </p:nvPr>
        </p:nvSpPr>
        <p:spPr>
          <a:xfrm>
            <a:off x="246063" y="2744788"/>
            <a:ext cx="8651875" cy="1836737"/>
          </a:xfrm>
          <a:ln/>
        </p:spPr>
        <p:txBody>
          <a:bodyPr vert="horz" wrap="square" lIns="91440" tIns="45720" rIns="91440" bIns="45720" anchor="t"/>
          <a:lstStyle/>
          <a:p>
            <a:pPr marL="0" indent="0" algn="ctr">
              <a:lnSpc>
                <a:spcPct val="150000"/>
              </a:lnSpc>
              <a:buNone/>
            </a:pP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冰山如何浮出海面</a:t>
            </a:r>
          </a:p>
          <a:p>
            <a:pPr marL="0" indent="0" algn="ctr">
              <a:lnSpc>
                <a:spcPct val="150000"/>
              </a:lnSpc>
              <a:buNone/>
            </a:pPr>
            <a:endParaRPr lang="en-US" altLang="zh-CN" sz="6000" dirty="0">
              <a:latin typeface="微软雅黑" panose="020B0503020204020204" pitchFamily="34" charset="-122"/>
              <a:ea typeface="微软雅黑" panose="020B0503020204020204" pitchFamily="34" charset="-122"/>
            </a:endParaRPr>
          </a:p>
          <a:p>
            <a:pPr marL="0" indent="0">
              <a:lnSpc>
                <a:spcPct val="150000"/>
              </a:lnSpc>
              <a:buNone/>
            </a:pPr>
            <a:r>
              <a:rPr lang="en-US" altLang="zh-CN" dirty="0">
                <a:latin typeface="微软雅黑" panose="020B0503020204020204" pitchFamily="34" charset="-122"/>
                <a:ea typeface="微软雅黑" panose="020B0503020204020204" pitchFamily="34" charset="-122"/>
              </a:rPr>
              <a:t> </a:t>
            </a:r>
            <a:endParaRPr lang="zh-CN" altLang="en-US" dirty="0"/>
          </a:p>
        </p:txBody>
      </p:sp>
      <p:sp>
        <p:nvSpPr>
          <p:cNvPr id="5120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46</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99218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2227" name="Picture 2"/>
          <p:cNvPicPr>
            <a:picLocks noChangeAspect="1"/>
          </p:cNvPicPr>
          <p:nvPr/>
        </p:nvPicPr>
        <p:blipFill>
          <a:blip r:embed="rId2"/>
          <a:stretch>
            <a:fillRect/>
          </a:stretch>
        </p:blipFill>
        <p:spPr>
          <a:xfrm>
            <a:off x="7488238" y="1249363"/>
            <a:ext cx="1393825" cy="449262"/>
          </a:xfrm>
          <a:prstGeom prst="rect">
            <a:avLst/>
          </a:prstGeom>
          <a:noFill/>
          <a:ln w="9525">
            <a:noFill/>
          </a:ln>
        </p:spPr>
      </p:pic>
      <p:sp>
        <p:nvSpPr>
          <p:cNvPr id="52228" name="标题 2"/>
          <p:cNvSpPr>
            <a:spLocks noGrp="1"/>
          </p:cNvSpPr>
          <p:nvPr>
            <p:ph type="title"/>
          </p:nvPr>
        </p:nvSpPr>
        <p:spPr>
          <a:xfrm>
            <a:off x="468313" y="1136650"/>
            <a:ext cx="5399087"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2229" name="内容占位符 2"/>
          <p:cNvSpPr>
            <a:spLocks noGrp="1"/>
          </p:cNvSpPr>
          <p:nvPr>
            <p:ph idx="1"/>
          </p:nvPr>
        </p:nvSpPr>
        <p:spPr>
          <a:xfrm>
            <a:off x="246063" y="2744788"/>
            <a:ext cx="8651875" cy="1836737"/>
          </a:xfrm>
          <a:ln/>
        </p:spPr>
        <p:txBody>
          <a:bodyPr vert="horz" wrap="square" lIns="91440" tIns="45720" rIns="91440" bIns="45720" anchor="t"/>
          <a:lstStyle/>
          <a:p>
            <a:pPr marL="0" indent="0" algn="ctr">
              <a:lnSpc>
                <a:spcPct val="150000"/>
              </a:lnSpc>
              <a:buNone/>
            </a:pP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心中有文件，心中没有文件</a:t>
            </a:r>
          </a:p>
          <a:p>
            <a:pPr marL="0" indent="0" algn="ctr">
              <a:lnSpc>
                <a:spcPct val="150000"/>
              </a:lnSpc>
              <a:buNone/>
            </a:pPr>
            <a:endParaRPr lang="en-US" altLang="zh-CN" sz="6000" dirty="0">
              <a:latin typeface="微软雅黑" panose="020B0503020204020204" pitchFamily="34" charset="-122"/>
              <a:ea typeface="微软雅黑" panose="020B0503020204020204" pitchFamily="34" charset="-122"/>
            </a:endParaRPr>
          </a:p>
          <a:p>
            <a:pPr marL="0" indent="0">
              <a:lnSpc>
                <a:spcPct val="150000"/>
              </a:lnSpc>
              <a:buNone/>
            </a:pPr>
            <a:r>
              <a:rPr lang="en-US" altLang="zh-CN" dirty="0">
                <a:latin typeface="微软雅黑" panose="020B0503020204020204" pitchFamily="34" charset="-122"/>
                <a:ea typeface="微软雅黑" panose="020B0503020204020204" pitchFamily="34" charset="-122"/>
              </a:rPr>
              <a:t> </a:t>
            </a:r>
            <a:endParaRPr lang="zh-CN" altLang="en-US" dirty="0"/>
          </a:p>
        </p:txBody>
      </p:sp>
      <p:sp>
        <p:nvSpPr>
          <p:cNvPr id="52230"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47</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88913"/>
            <a:ext cx="9144000" cy="73818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3251" name="Picture 2"/>
          <p:cNvPicPr>
            <a:picLocks noChangeAspect="1"/>
          </p:cNvPicPr>
          <p:nvPr/>
        </p:nvPicPr>
        <p:blipFill>
          <a:blip r:embed="rId3"/>
          <a:stretch>
            <a:fillRect/>
          </a:stretch>
        </p:blipFill>
        <p:spPr>
          <a:xfrm>
            <a:off x="7488238" y="333375"/>
            <a:ext cx="1393825" cy="447675"/>
          </a:xfrm>
          <a:prstGeom prst="rect">
            <a:avLst/>
          </a:prstGeom>
          <a:noFill/>
          <a:ln w="9525">
            <a:noFill/>
          </a:ln>
        </p:spPr>
      </p:pic>
      <p:sp>
        <p:nvSpPr>
          <p:cNvPr id="53252" name="标题 2"/>
          <p:cNvSpPr>
            <a:spLocks noGrp="1"/>
          </p:cNvSpPr>
          <p:nvPr>
            <p:ph type="title"/>
          </p:nvPr>
        </p:nvSpPr>
        <p:spPr>
          <a:xfrm>
            <a:off x="0" y="260350"/>
            <a:ext cx="5327650" cy="673100"/>
          </a:xfrm>
          <a:ln/>
        </p:spPr>
        <p:txBody>
          <a:bodyPr vert="horz" wrap="square" lIns="91440" tIns="45720" rIns="91440" bIns="45720" anchor="ctr"/>
          <a:lstStyle/>
          <a:p>
            <a:pPr eaLnBrk="1" hangingPunct="1"/>
            <a:r>
              <a:rPr lang="zh-CN" altLang="en-US" sz="2800" b="1" dirty="0">
                <a:solidFill>
                  <a:schemeClr val="bg1"/>
                </a:solidFill>
                <a:latin typeface="华文中宋" panose="02010600040101010101" pitchFamily="2" charset="-122"/>
                <a:ea typeface="华文中宋" panose="02010600040101010101" pitchFamily="2" charset="-122"/>
              </a:rPr>
              <a:t>高等教育核心文件</a:t>
            </a:r>
          </a:p>
        </p:txBody>
      </p:sp>
      <p:sp>
        <p:nvSpPr>
          <p:cNvPr id="53253" name="内容占位符 8"/>
          <p:cNvSpPr>
            <a:spLocks noGrp="1"/>
          </p:cNvSpPr>
          <p:nvPr>
            <p:ph idx="1"/>
          </p:nvPr>
        </p:nvSpPr>
        <p:spPr>
          <a:xfrm>
            <a:off x="179388" y="939800"/>
            <a:ext cx="9182100" cy="5795963"/>
          </a:xfrm>
          <a:ln/>
        </p:spPr>
        <p:txBody>
          <a:bodyPr vert="horz" wrap="square" lIns="91440" tIns="45720" rIns="91440" bIns="45720" anchor="t"/>
          <a:lstStyle/>
          <a:p>
            <a:pPr>
              <a:lnSpc>
                <a:spcPts val="2800"/>
              </a:lnSpc>
              <a:buNone/>
            </a:pP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教育部关于开展普通高等学校本科教学工作审核评估的通知</a:t>
            </a:r>
            <a:r>
              <a:rPr lang="en-US" altLang="zh-CN" sz="1600" dirty="0">
                <a:latin typeface="仿宋" panose="02010609060101010101" pitchFamily="49" charset="-122"/>
                <a:ea typeface="仿宋" panose="02010609060101010101" pitchFamily="49" charset="-122"/>
              </a:rPr>
              <a:t> (</a:t>
            </a:r>
            <a:r>
              <a:rPr lang="zh-CN" altLang="en-US" sz="1600" dirty="0">
                <a:latin typeface="仿宋" panose="02010609060101010101" pitchFamily="49" charset="-122"/>
                <a:ea typeface="仿宋" panose="02010609060101010101" pitchFamily="49" charset="-122"/>
              </a:rPr>
              <a:t>教高</a:t>
            </a:r>
            <a:r>
              <a:rPr lang="en-US" altLang="zh-CN" sz="1600" dirty="0">
                <a:latin typeface="仿宋" panose="02010609060101010101" pitchFamily="49" charset="-122"/>
                <a:ea typeface="仿宋" panose="02010609060101010101" pitchFamily="49" charset="-122"/>
              </a:rPr>
              <a:t> [2013]10</a:t>
            </a:r>
            <a:r>
              <a:rPr lang="zh-CN" altLang="en-US" sz="1600" dirty="0">
                <a:latin typeface="仿宋" panose="02010609060101010101" pitchFamily="49" charset="-122"/>
                <a:ea typeface="仿宋" panose="02010609060101010101" pitchFamily="49" charset="-122"/>
              </a:rPr>
              <a:t>号</a:t>
            </a:r>
            <a:r>
              <a:rPr lang="en-US" altLang="zh-CN" sz="1600" dirty="0">
                <a:latin typeface="仿宋" panose="02010609060101010101" pitchFamily="49" charset="-122"/>
                <a:ea typeface="仿宋" panose="02010609060101010101" pitchFamily="49" charset="-122"/>
              </a:rPr>
              <a:t>)</a:t>
            </a:r>
          </a:p>
          <a:p>
            <a:pPr>
              <a:lnSpc>
                <a:spcPts val="2800"/>
              </a:lnSpc>
              <a:buNone/>
            </a:pPr>
            <a:r>
              <a:rPr lang="en-US" altLang="zh-CN" sz="1600" dirty="0">
                <a:latin typeface="仿宋" panose="02010609060101010101" pitchFamily="49" charset="-122"/>
                <a:ea typeface="仿宋" panose="02010609060101010101" pitchFamily="49" charset="-122"/>
              </a:rPr>
              <a:t>2.</a:t>
            </a:r>
            <a:r>
              <a:rPr lang="zh-CN" altLang="zh-CN" sz="1600" dirty="0">
                <a:latin typeface="仿宋" panose="02010609060101010101" pitchFamily="49" charset="-122"/>
                <a:ea typeface="仿宋" panose="02010609060101010101" pitchFamily="49" charset="-122"/>
              </a:rPr>
              <a:t>教育部关于普通高等学校本科教学评估工作的意见</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教高</a:t>
            </a:r>
            <a:r>
              <a:rPr lang="en-US" altLang="zh-CN" sz="1600" dirty="0">
                <a:latin typeface="仿宋" panose="02010609060101010101" pitchFamily="49" charset="-122"/>
                <a:ea typeface="仿宋" panose="02010609060101010101" pitchFamily="49" charset="-122"/>
              </a:rPr>
              <a:t>[2011]9</a:t>
            </a:r>
            <a:r>
              <a:rPr lang="zh-CN" altLang="en-US" sz="1600" dirty="0">
                <a:latin typeface="仿宋" panose="02010609060101010101" pitchFamily="49" charset="-122"/>
                <a:ea typeface="仿宋" panose="02010609060101010101" pitchFamily="49" charset="-122"/>
              </a:rPr>
              <a:t>号</a:t>
            </a:r>
            <a:r>
              <a:rPr lang="en-US" altLang="zh-CN" sz="1600" dirty="0">
                <a:latin typeface="仿宋" panose="02010609060101010101" pitchFamily="49" charset="-122"/>
                <a:ea typeface="仿宋" panose="02010609060101010101" pitchFamily="49" charset="-122"/>
              </a:rPr>
              <a:t>)</a:t>
            </a:r>
          </a:p>
          <a:p>
            <a:pPr>
              <a:lnSpc>
                <a:spcPts val="2800"/>
              </a:lnSpc>
              <a:buNone/>
            </a:pPr>
            <a:r>
              <a:rPr lang="en-US" altLang="zh-CN" sz="1600" dirty="0">
                <a:latin typeface="仿宋" panose="02010609060101010101" pitchFamily="49" charset="-122"/>
                <a:ea typeface="仿宋" panose="02010609060101010101" pitchFamily="49" charset="-122"/>
              </a:rPr>
              <a:t>3.</a:t>
            </a:r>
            <a:r>
              <a:rPr lang="zh-CN" altLang="zh-CN" sz="1600" dirty="0">
                <a:latin typeface="仿宋" panose="02010609060101010101" pitchFamily="49" charset="-122"/>
                <a:ea typeface="仿宋" panose="02010609060101010101" pitchFamily="49" charset="-122"/>
              </a:rPr>
              <a:t>教育部办公厅关于开展普通高等学校本科教学工作合格评估的通知 </a:t>
            </a:r>
            <a:r>
              <a:rPr lang="zh-CN" altLang="en-US" sz="1600" dirty="0">
                <a:latin typeface="仿宋" panose="02010609060101010101" pitchFamily="49" charset="-122"/>
                <a:ea typeface="仿宋" panose="02010609060101010101" pitchFamily="49" charset="-122"/>
              </a:rPr>
              <a:t>（</a:t>
            </a:r>
            <a:r>
              <a:rPr lang="zh-CN" altLang="zh-CN" sz="1600" dirty="0">
                <a:latin typeface="仿宋" panose="02010609060101010101" pitchFamily="49" charset="-122"/>
                <a:ea typeface="仿宋" panose="02010609060101010101" pitchFamily="49" charset="-122"/>
              </a:rPr>
              <a:t>教高厅</a:t>
            </a:r>
            <a:r>
              <a:rPr lang="en-US" altLang="zh-CN" sz="1600" dirty="0">
                <a:latin typeface="仿宋" panose="02010609060101010101" pitchFamily="49" charset="-122"/>
                <a:ea typeface="仿宋" panose="02010609060101010101" pitchFamily="49" charset="-122"/>
              </a:rPr>
              <a:t>[2011]2</a:t>
            </a:r>
            <a:r>
              <a:rPr lang="zh-CN" altLang="zh-CN" sz="1600" dirty="0">
                <a:latin typeface="仿宋" panose="02010609060101010101" pitchFamily="49" charset="-122"/>
                <a:ea typeface="仿宋" panose="02010609060101010101" pitchFamily="49" charset="-122"/>
              </a:rPr>
              <a:t>号</a:t>
            </a:r>
            <a:r>
              <a:rPr lang="zh-CN" altLang="en-US" sz="1600" dirty="0">
                <a:latin typeface="仿宋" panose="02010609060101010101" pitchFamily="49" charset="-122"/>
                <a:ea typeface="仿宋" panose="02010609060101010101" pitchFamily="49" charset="-122"/>
              </a:rPr>
              <a:t>）</a:t>
            </a:r>
            <a:endParaRPr lang="en-US" altLang="zh-CN" sz="1600" dirty="0">
              <a:latin typeface="仿宋" panose="02010609060101010101" pitchFamily="49" charset="-122"/>
              <a:ea typeface="仿宋" panose="02010609060101010101" pitchFamily="49" charset="-122"/>
            </a:endParaRPr>
          </a:p>
          <a:p>
            <a:pPr>
              <a:lnSpc>
                <a:spcPts val="2800"/>
              </a:lnSpc>
              <a:buNone/>
            </a:pPr>
            <a:r>
              <a:rPr lang="en-US" altLang="zh-CN" sz="1600" dirty="0">
                <a:latin typeface="仿宋" panose="02010609060101010101" pitchFamily="49" charset="-122"/>
                <a:ea typeface="仿宋" panose="02010609060101010101" pitchFamily="49" charset="-122"/>
              </a:rPr>
              <a:t>4.</a:t>
            </a:r>
            <a:r>
              <a:rPr lang="zh-CN" altLang="en-US" sz="1600" dirty="0">
                <a:latin typeface="仿宋" panose="02010609060101010101" pitchFamily="49" charset="-122"/>
                <a:ea typeface="仿宋" panose="02010609060101010101" pitchFamily="49" charset="-122"/>
              </a:rPr>
              <a:t>普通高等学校基本办学条件指标（试行）</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教发</a:t>
            </a:r>
            <a:r>
              <a:rPr lang="en-US" altLang="zh-CN" sz="1600" dirty="0">
                <a:latin typeface="仿宋" panose="02010609060101010101" pitchFamily="49" charset="-122"/>
                <a:ea typeface="仿宋" panose="02010609060101010101" pitchFamily="49" charset="-122"/>
              </a:rPr>
              <a:t>[2004]2</a:t>
            </a:r>
            <a:r>
              <a:rPr lang="zh-CN" altLang="en-US" sz="1600" dirty="0">
                <a:latin typeface="仿宋" panose="02010609060101010101" pitchFamily="49" charset="-122"/>
                <a:ea typeface="仿宋" panose="02010609060101010101" pitchFamily="49" charset="-122"/>
              </a:rPr>
              <a:t>号</a:t>
            </a:r>
            <a:r>
              <a:rPr lang="en-US" altLang="zh-CN" sz="1600" dirty="0">
                <a:latin typeface="仿宋" panose="02010609060101010101" pitchFamily="49" charset="-122"/>
                <a:ea typeface="仿宋" panose="02010609060101010101" pitchFamily="49" charset="-122"/>
              </a:rPr>
              <a:t>)</a:t>
            </a:r>
          </a:p>
          <a:p>
            <a:pPr>
              <a:lnSpc>
                <a:spcPts val="2800"/>
              </a:lnSpc>
              <a:buNone/>
            </a:pPr>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sym typeface="黑体" panose="02010609060101010101" pitchFamily="49" charset="-122"/>
              </a:rPr>
              <a:t>中国教育监测与评价统计指标体系（试行）</a:t>
            </a:r>
            <a:r>
              <a:rPr lang="en-US" altLang="zh-CN" sz="1600" dirty="0">
                <a:latin typeface="仿宋" panose="02010609060101010101" pitchFamily="49" charset="-122"/>
                <a:ea typeface="仿宋" panose="02010609060101010101" pitchFamily="49" charset="-122"/>
                <a:sym typeface="黑体" panose="02010609060101010101" pitchFamily="49" charset="-122"/>
              </a:rPr>
              <a:t>(</a:t>
            </a:r>
            <a:r>
              <a:rPr lang="zh-CN" altLang="en-US" sz="1600" dirty="0">
                <a:latin typeface="仿宋" panose="02010609060101010101" pitchFamily="49" charset="-122"/>
                <a:ea typeface="仿宋" panose="02010609060101010101" pitchFamily="49" charset="-122"/>
                <a:sym typeface="黑体" panose="02010609060101010101" pitchFamily="49" charset="-122"/>
              </a:rPr>
              <a:t>教发</a:t>
            </a:r>
            <a:r>
              <a:rPr lang="en-US" altLang="zh-CN" sz="1600" dirty="0">
                <a:latin typeface="仿宋" panose="02010609060101010101" pitchFamily="49" charset="-122"/>
                <a:ea typeface="仿宋" panose="02010609060101010101" pitchFamily="49" charset="-122"/>
                <a:sym typeface="黑体" panose="02010609060101010101" pitchFamily="49" charset="-122"/>
              </a:rPr>
              <a:t>[2015]6</a:t>
            </a:r>
            <a:r>
              <a:rPr lang="zh-CN" altLang="en-US" sz="1600" dirty="0">
                <a:latin typeface="仿宋" panose="02010609060101010101" pitchFamily="49" charset="-122"/>
                <a:ea typeface="仿宋" panose="02010609060101010101" pitchFamily="49" charset="-122"/>
                <a:sym typeface="黑体" panose="02010609060101010101" pitchFamily="49" charset="-122"/>
              </a:rPr>
              <a:t>号）</a:t>
            </a:r>
            <a:endParaRPr lang="en-US" altLang="zh-CN" sz="1600" dirty="0">
              <a:latin typeface="仿宋" panose="02010609060101010101" pitchFamily="49" charset="-122"/>
              <a:ea typeface="仿宋" panose="02010609060101010101" pitchFamily="49" charset="-122"/>
            </a:endParaRPr>
          </a:p>
          <a:p>
            <a:pPr>
              <a:lnSpc>
                <a:spcPts val="2800"/>
              </a:lnSpc>
              <a:buNone/>
            </a:pPr>
            <a:r>
              <a:rPr lang="en-US" altLang="zh-CN" sz="1600" dirty="0">
                <a:latin typeface="仿宋" panose="02010609060101010101" pitchFamily="49" charset="-122"/>
                <a:ea typeface="仿宋" panose="02010609060101010101" pitchFamily="49" charset="-122"/>
              </a:rPr>
              <a:t>6.</a:t>
            </a:r>
            <a:r>
              <a:rPr lang="zh-CN" altLang="en-US" sz="1600" dirty="0">
                <a:latin typeface="仿宋" panose="02010609060101010101" pitchFamily="49" charset="-122"/>
                <a:ea typeface="仿宋" panose="02010609060101010101" pitchFamily="49" charset="-122"/>
              </a:rPr>
              <a:t>教育部关于全面提高高等教育质量的若干意见</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教高</a:t>
            </a:r>
            <a:r>
              <a:rPr lang="en-US" altLang="zh-CN" sz="1600" dirty="0">
                <a:latin typeface="仿宋" panose="02010609060101010101" pitchFamily="49" charset="-122"/>
                <a:ea typeface="仿宋" panose="02010609060101010101" pitchFamily="49" charset="-122"/>
              </a:rPr>
              <a:t>[2012]4</a:t>
            </a:r>
            <a:r>
              <a:rPr lang="zh-CN" altLang="en-US" sz="1600" dirty="0">
                <a:latin typeface="仿宋" panose="02010609060101010101" pitchFamily="49" charset="-122"/>
                <a:ea typeface="仿宋" panose="02010609060101010101" pitchFamily="49" charset="-122"/>
              </a:rPr>
              <a:t>号）</a:t>
            </a:r>
          </a:p>
          <a:p>
            <a:pPr>
              <a:lnSpc>
                <a:spcPts val="2800"/>
              </a:lnSpc>
              <a:buNone/>
            </a:pPr>
            <a:r>
              <a:rPr lang="en-US" altLang="zh-CN" sz="1600" dirty="0">
                <a:latin typeface="仿宋" panose="02010609060101010101" pitchFamily="49" charset="-122"/>
                <a:ea typeface="仿宋" panose="02010609060101010101" pitchFamily="49" charset="-122"/>
              </a:rPr>
              <a:t>7.</a:t>
            </a:r>
            <a:r>
              <a:rPr lang="zh-CN" altLang="en-US" sz="1600" dirty="0">
                <a:latin typeface="仿宋" panose="02010609060101010101" pitchFamily="49" charset="-122"/>
                <a:ea typeface="仿宋" panose="02010609060101010101" pitchFamily="49" charset="-122"/>
              </a:rPr>
              <a:t>教育部等部门关于进一步加强高校实践育人工作的若干意见</a:t>
            </a:r>
            <a:r>
              <a:rPr lang="en-US" altLang="zh-CN" sz="1600" dirty="0">
                <a:latin typeface="仿宋" panose="02010609060101010101" pitchFamily="49" charset="-122"/>
                <a:ea typeface="仿宋" panose="02010609060101010101" pitchFamily="49" charset="-122"/>
              </a:rPr>
              <a:t> (</a:t>
            </a:r>
            <a:r>
              <a:rPr lang="zh-CN" altLang="en-US" sz="1600" dirty="0">
                <a:latin typeface="仿宋" panose="02010609060101010101" pitchFamily="49" charset="-122"/>
                <a:ea typeface="仿宋" panose="02010609060101010101" pitchFamily="49" charset="-122"/>
              </a:rPr>
              <a:t>教思政</a:t>
            </a:r>
            <a:r>
              <a:rPr lang="en-US" altLang="zh-CN" sz="1600" dirty="0">
                <a:latin typeface="仿宋" panose="02010609060101010101" pitchFamily="49" charset="-122"/>
                <a:ea typeface="仿宋" panose="02010609060101010101" pitchFamily="49" charset="-122"/>
              </a:rPr>
              <a:t>[2012]1</a:t>
            </a:r>
            <a:r>
              <a:rPr lang="zh-CN" altLang="en-US" sz="1600" dirty="0">
                <a:latin typeface="仿宋" panose="02010609060101010101" pitchFamily="49" charset="-122"/>
                <a:ea typeface="仿宋" panose="02010609060101010101" pitchFamily="49" charset="-122"/>
              </a:rPr>
              <a:t>号</a:t>
            </a:r>
            <a:r>
              <a:rPr lang="en-US" altLang="zh-CN" sz="1600" dirty="0">
                <a:latin typeface="仿宋" panose="02010609060101010101" pitchFamily="49" charset="-122"/>
                <a:ea typeface="仿宋" panose="02010609060101010101" pitchFamily="49" charset="-122"/>
              </a:rPr>
              <a:t>)</a:t>
            </a:r>
          </a:p>
          <a:p>
            <a:pPr>
              <a:lnSpc>
                <a:spcPts val="2800"/>
              </a:lnSpc>
              <a:buNone/>
            </a:pPr>
            <a:r>
              <a:rPr lang="en-US" altLang="zh-CN" sz="1600" dirty="0">
                <a:latin typeface="仿宋" panose="02010609060101010101" pitchFamily="49" charset="-122"/>
                <a:ea typeface="仿宋" panose="02010609060101010101" pitchFamily="49" charset="-122"/>
              </a:rPr>
              <a:t>8.</a:t>
            </a:r>
            <a:r>
              <a:rPr lang="zh-CN" altLang="en-US" sz="1600" dirty="0">
                <a:latin typeface="仿宋" panose="02010609060101010101" pitchFamily="49" charset="-122"/>
                <a:ea typeface="仿宋" panose="02010609060101010101" pitchFamily="49" charset="-122"/>
              </a:rPr>
              <a:t>国务院办公厅关于深化高等学校创新创业教育改革的实施意见（国办发</a:t>
            </a:r>
            <a:r>
              <a:rPr lang="en-US" altLang="zh-CN" sz="1600" dirty="0">
                <a:latin typeface="仿宋" panose="02010609060101010101" pitchFamily="49" charset="-122"/>
                <a:ea typeface="仿宋" panose="02010609060101010101" pitchFamily="49" charset="-122"/>
              </a:rPr>
              <a:t>〔2015〕36</a:t>
            </a:r>
            <a:r>
              <a:rPr lang="zh-CN" altLang="en-US" sz="1600" dirty="0">
                <a:latin typeface="仿宋" panose="02010609060101010101" pitchFamily="49" charset="-122"/>
                <a:ea typeface="仿宋" panose="02010609060101010101" pitchFamily="49" charset="-122"/>
              </a:rPr>
              <a:t>号）</a:t>
            </a:r>
            <a:endParaRPr lang="en-US" altLang="zh-CN" sz="1600" dirty="0">
              <a:latin typeface="仿宋" panose="02010609060101010101" pitchFamily="49" charset="-122"/>
              <a:ea typeface="仿宋" panose="02010609060101010101" pitchFamily="49" charset="-122"/>
            </a:endParaRPr>
          </a:p>
          <a:p>
            <a:pPr>
              <a:lnSpc>
                <a:spcPts val="2800"/>
              </a:lnSpc>
              <a:buNone/>
            </a:pPr>
            <a:r>
              <a:rPr lang="en-US" altLang="zh-CN" sz="1600" dirty="0">
                <a:latin typeface="仿宋" panose="02010609060101010101" pitchFamily="49" charset="-122"/>
                <a:ea typeface="仿宋" panose="02010609060101010101" pitchFamily="49" charset="-122"/>
              </a:rPr>
              <a:t>9.</a:t>
            </a:r>
            <a:r>
              <a:rPr lang="zh-CN" altLang="en-US" sz="1600" dirty="0">
                <a:latin typeface="仿宋" panose="02010609060101010101" pitchFamily="49" charset="-122"/>
                <a:ea typeface="仿宋" panose="02010609060101010101" pitchFamily="49" charset="-122"/>
              </a:rPr>
              <a:t>国务院关于印发统筹推进世界一流大学和一流学科建设总体方案的通知（国发</a:t>
            </a:r>
            <a:r>
              <a:rPr lang="en-US" altLang="zh-CN" sz="1600" dirty="0">
                <a:latin typeface="仿宋" panose="02010609060101010101" pitchFamily="49" charset="-122"/>
                <a:ea typeface="仿宋" panose="02010609060101010101" pitchFamily="49" charset="-122"/>
              </a:rPr>
              <a:t>〔2015〕64</a:t>
            </a:r>
            <a:r>
              <a:rPr lang="zh-CN" altLang="en-US" sz="1600" dirty="0">
                <a:latin typeface="仿宋" panose="02010609060101010101" pitchFamily="49" charset="-122"/>
                <a:ea typeface="仿宋" panose="02010609060101010101" pitchFamily="49" charset="-122"/>
              </a:rPr>
              <a:t>号）</a:t>
            </a:r>
            <a:endParaRPr lang="en-US" altLang="zh-CN" sz="1600" dirty="0">
              <a:latin typeface="仿宋" panose="02010609060101010101" pitchFamily="49" charset="-122"/>
              <a:ea typeface="仿宋" panose="02010609060101010101" pitchFamily="49" charset="-122"/>
            </a:endParaRPr>
          </a:p>
          <a:p>
            <a:pPr>
              <a:lnSpc>
                <a:spcPts val="2800"/>
              </a:lnSpc>
              <a:buNone/>
            </a:pPr>
            <a:r>
              <a:rPr lang="en-US" altLang="zh-CN" sz="1600" dirty="0">
                <a:latin typeface="仿宋" panose="02010609060101010101" pitchFamily="49" charset="-122"/>
                <a:ea typeface="仿宋" panose="02010609060101010101" pitchFamily="49" charset="-122"/>
              </a:rPr>
              <a:t>10.</a:t>
            </a:r>
            <a:r>
              <a:rPr lang="zh-CN" altLang="en-US" sz="1600" dirty="0">
                <a:latin typeface="仿宋" panose="02010609060101010101" pitchFamily="49" charset="-122"/>
                <a:ea typeface="仿宋" panose="02010609060101010101" pitchFamily="49" charset="-122"/>
              </a:rPr>
              <a:t>教育部、国家发展改革委、财政部关于引导部分地方普通本科高校向应用型转变的指导</a:t>
            </a:r>
          </a:p>
          <a:p>
            <a:pPr>
              <a:lnSpc>
                <a:spcPts val="2800"/>
              </a:lnSpc>
              <a:buNone/>
            </a:pPr>
            <a:r>
              <a:rPr lang="zh-CN" altLang="en-US" sz="1600" dirty="0">
                <a:latin typeface="仿宋" panose="02010609060101010101" pitchFamily="49" charset="-122"/>
                <a:ea typeface="仿宋" panose="02010609060101010101" pitchFamily="49" charset="-122"/>
              </a:rPr>
              <a:t>   意见（教发</a:t>
            </a:r>
            <a:r>
              <a:rPr lang="en-US" altLang="zh-CN" sz="1600" dirty="0">
                <a:latin typeface="仿宋" panose="02010609060101010101" pitchFamily="49" charset="-122"/>
                <a:ea typeface="仿宋" panose="02010609060101010101" pitchFamily="49" charset="-122"/>
              </a:rPr>
              <a:t>[2015]7</a:t>
            </a:r>
            <a:r>
              <a:rPr lang="zh-CN" altLang="en-US" sz="1600" dirty="0">
                <a:latin typeface="仿宋" panose="02010609060101010101" pitchFamily="49" charset="-122"/>
                <a:ea typeface="仿宋" panose="02010609060101010101" pitchFamily="49" charset="-122"/>
              </a:rPr>
              <a:t>号）</a:t>
            </a:r>
            <a:endParaRPr lang="en-US" altLang="zh-CN" sz="1600" dirty="0">
              <a:latin typeface="仿宋" panose="02010609060101010101" pitchFamily="49" charset="-122"/>
              <a:ea typeface="仿宋" panose="02010609060101010101" pitchFamily="49" charset="-122"/>
            </a:endParaRPr>
          </a:p>
          <a:p>
            <a:pPr>
              <a:lnSpc>
                <a:spcPts val="2800"/>
              </a:lnSpc>
              <a:buNone/>
            </a:pPr>
            <a:r>
              <a:rPr lang="en-US" altLang="zh-CN" sz="1600" dirty="0">
                <a:latin typeface="仿宋" panose="02010609060101010101" pitchFamily="49" charset="-122"/>
                <a:ea typeface="仿宋" panose="02010609060101010101" pitchFamily="49" charset="-122"/>
              </a:rPr>
              <a:t>11.</a:t>
            </a:r>
            <a:r>
              <a:rPr lang="zh-CN" altLang="en-US" sz="1600" dirty="0">
                <a:latin typeface="仿宋" panose="02010609060101010101" pitchFamily="49" charset="-122"/>
                <a:ea typeface="仿宋" panose="02010609060101010101" pitchFamily="49" charset="-122"/>
              </a:rPr>
              <a:t>教育部关于大力推进教师教育课程改革的意见</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教师</a:t>
            </a:r>
            <a:r>
              <a:rPr lang="en-US" altLang="zh-CN" sz="1600" dirty="0">
                <a:latin typeface="仿宋" panose="02010609060101010101" pitchFamily="49" charset="-122"/>
                <a:ea typeface="仿宋" panose="02010609060101010101" pitchFamily="49" charset="-122"/>
              </a:rPr>
              <a:t>〔2011〕6</a:t>
            </a:r>
            <a:r>
              <a:rPr lang="zh-CN" altLang="en-US" sz="1600" dirty="0">
                <a:latin typeface="仿宋" panose="02010609060101010101" pitchFamily="49" charset="-122"/>
                <a:ea typeface="仿宋" panose="02010609060101010101" pitchFamily="49" charset="-122"/>
              </a:rPr>
              <a:t>号</a:t>
            </a:r>
            <a:r>
              <a:rPr lang="en-US" altLang="zh-CN" sz="1600" dirty="0">
                <a:latin typeface="仿宋" panose="02010609060101010101" pitchFamily="49" charset="-122"/>
                <a:ea typeface="仿宋" panose="02010609060101010101" pitchFamily="49" charset="-122"/>
              </a:rPr>
              <a:t>)</a:t>
            </a:r>
          </a:p>
          <a:p>
            <a:pPr>
              <a:lnSpc>
                <a:spcPts val="2800"/>
              </a:lnSpc>
              <a:buNone/>
            </a:pPr>
            <a:r>
              <a:rPr lang="en-US" altLang="zh-CN" sz="1600" dirty="0">
                <a:latin typeface="仿宋" panose="02010609060101010101" pitchFamily="49" charset="-122"/>
                <a:ea typeface="仿宋" panose="02010609060101010101" pitchFamily="49" charset="-122"/>
              </a:rPr>
              <a:t>12.</a:t>
            </a:r>
            <a:r>
              <a:rPr lang="zh-CN" altLang="en-US" sz="1600" dirty="0">
                <a:latin typeface="仿宋" panose="02010609060101010101" pitchFamily="49" charset="-122"/>
                <a:ea typeface="仿宋" panose="02010609060101010101" pitchFamily="49" charset="-122"/>
              </a:rPr>
              <a:t>师范类专业认证标准（试行）</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教师</a:t>
            </a:r>
            <a:r>
              <a:rPr lang="en-US" altLang="zh-CN" sz="1600" dirty="0">
                <a:latin typeface="仿宋" panose="02010609060101010101" pitchFamily="49" charset="-122"/>
                <a:ea typeface="仿宋" panose="02010609060101010101" pitchFamily="49" charset="-122"/>
              </a:rPr>
              <a:t>[2012]1</a:t>
            </a:r>
            <a:r>
              <a:rPr lang="zh-CN" altLang="en-US" sz="1600" dirty="0">
                <a:latin typeface="仿宋" panose="02010609060101010101" pitchFamily="49" charset="-122"/>
                <a:ea typeface="仿宋" panose="02010609060101010101" pitchFamily="49" charset="-122"/>
              </a:rPr>
              <a:t>号</a:t>
            </a:r>
            <a:r>
              <a:rPr lang="en-US" altLang="zh-CN" sz="1600" dirty="0">
                <a:latin typeface="仿宋" panose="02010609060101010101" pitchFamily="49" charset="-122"/>
                <a:ea typeface="仿宋" panose="02010609060101010101" pitchFamily="49" charset="-122"/>
              </a:rPr>
              <a:t>)</a:t>
            </a:r>
          </a:p>
          <a:p>
            <a:pPr>
              <a:lnSpc>
                <a:spcPts val="2800"/>
              </a:lnSpc>
              <a:buNone/>
            </a:pPr>
            <a:r>
              <a:rPr lang="en-US" altLang="zh-CN" sz="1600" dirty="0">
                <a:latin typeface="仿宋" panose="02010609060101010101" pitchFamily="49" charset="-122"/>
                <a:ea typeface="仿宋" panose="02010609060101010101" pitchFamily="49" charset="-122"/>
                <a:sym typeface="黑体" panose="02010609060101010101" pitchFamily="49" charset="-122"/>
              </a:rPr>
              <a:t>13.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p:cNvPicPr>
          <p:nvPr/>
        </p:nvPicPr>
        <p:blipFill>
          <a:blip r:embed="rId2"/>
          <a:stretch>
            <a:fillRect/>
          </a:stretch>
        </p:blipFill>
        <p:spPr>
          <a:xfrm>
            <a:off x="-107950" y="3314700"/>
            <a:ext cx="9239250" cy="3275013"/>
          </a:xfrm>
          <a:prstGeom prst="rect">
            <a:avLst/>
          </a:prstGeom>
          <a:noFill/>
          <a:ln w="9525">
            <a:noFill/>
          </a:ln>
        </p:spPr>
      </p:pic>
      <p:pic>
        <p:nvPicPr>
          <p:cNvPr id="54275" name="图片 1" descr="4.jpg"/>
          <p:cNvPicPr>
            <a:picLocks noChangeAspect="1"/>
          </p:cNvPicPr>
          <p:nvPr/>
        </p:nvPicPr>
        <p:blipFill>
          <a:blip r:embed="rId3"/>
          <a:stretch>
            <a:fillRect/>
          </a:stretch>
        </p:blipFill>
        <p:spPr>
          <a:xfrm>
            <a:off x="-31750" y="44450"/>
            <a:ext cx="9163050" cy="3276600"/>
          </a:xfrm>
          <a:prstGeom prst="rect">
            <a:avLst/>
          </a:prstGeom>
          <a:noFill/>
          <a:ln w="9525">
            <a:noFill/>
          </a:ln>
        </p:spPr>
      </p:pic>
      <p:sp>
        <p:nvSpPr>
          <p:cNvPr id="3" name="矩形 2"/>
          <p:cNvSpPr/>
          <p:nvPr/>
        </p:nvSpPr>
        <p:spPr>
          <a:xfrm>
            <a:off x="-52560" y="0"/>
            <a:ext cx="9184068" cy="3320988"/>
          </a:xfrm>
          <a:prstGeom prst="rect">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ts val="3500"/>
              </a:lnSpc>
              <a:spcBef>
                <a:spcPct val="0"/>
              </a:spcBef>
              <a:spcAft>
                <a:spcPct val="0"/>
              </a:spcAft>
              <a:buClrTx/>
              <a:buSzTx/>
              <a:buFontTx/>
              <a:buNone/>
              <a:defRPr/>
            </a:pPr>
            <a:r>
              <a:rPr kumimoji="0" lang="zh-CN" altLang="en-US"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rPr>
              <a:t>核心文件对评估意味着什么？</a:t>
            </a:r>
            <a:endParaRPr kumimoji="0" lang="en-US" altLang="zh-CN"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endParaRPr>
          </a:p>
          <a:p>
            <a:pPr marL="0" marR="0" lvl="0" indent="0" algn="ctr" defTabSz="914400" rtl="0" eaLnBrk="1" fontAlgn="base" latinLnBrk="0" hangingPunct="1">
              <a:lnSpc>
                <a:spcPts val="3500"/>
              </a:lnSpc>
              <a:spcBef>
                <a:spcPct val="0"/>
              </a:spcBef>
              <a:spcAft>
                <a:spcPct val="0"/>
              </a:spcAft>
              <a:buClrTx/>
              <a:buSzTx/>
              <a:buFontTx/>
              <a:buNone/>
              <a:defRPr/>
            </a:pPr>
            <a:r>
              <a:rPr kumimoji="0" lang="zh-CN" altLang="en-US"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rPr>
              <a:t>     对日常工作意味着什么？</a:t>
            </a:r>
            <a:endParaRPr kumimoji="0" lang="en-US" altLang="zh-CN"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endParaRPr>
          </a:p>
          <a:p>
            <a:pPr marL="0" marR="0" lvl="0" indent="0" algn="ctr" defTabSz="914400" rtl="0" eaLnBrk="1" fontAlgn="base" latinLnBrk="0" hangingPunct="1">
              <a:lnSpc>
                <a:spcPts val="3500"/>
              </a:lnSpc>
              <a:spcBef>
                <a:spcPct val="0"/>
              </a:spcBef>
              <a:spcAft>
                <a:spcPct val="0"/>
              </a:spcAft>
              <a:buClrTx/>
              <a:buSzTx/>
              <a:buFontTx/>
              <a:buNone/>
              <a:defRPr/>
            </a:pPr>
            <a:r>
              <a:rPr kumimoji="0" lang="zh-CN" altLang="en-US"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rPr>
              <a:t>心中有文件，心中没有文件</a:t>
            </a:r>
            <a:r>
              <a:rPr kumimoji="0" lang="en-US" altLang="zh-CN"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rPr>
              <a:t>……</a:t>
            </a:r>
          </a:p>
          <a:p>
            <a:pPr marL="0" marR="0" lvl="0" indent="0" algn="ctr" defTabSz="914400" rtl="0" eaLnBrk="1" fontAlgn="base" latinLnBrk="0" hangingPunct="1">
              <a:lnSpc>
                <a:spcPts val="3500"/>
              </a:lnSpc>
              <a:spcBef>
                <a:spcPct val="0"/>
              </a:spcBef>
              <a:spcAft>
                <a:spcPct val="0"/>
              </a:spcAft>
              <a:buClrTx/>
              <a:buSzTx/>
              <a:buFontTx/>
              <a:buNone/>
              <a:defRPr/>
            </a:pPr>
            <a:r>
              <a:rPr kumimoji="0" lang="zh-CN" altLang="en-US"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rPr>
              <a:t>点、线、面、立体</a:t>
            </a:r>
            <a:r>
              <a:rPr kumimoji="0" lang="en-US" altLang="zh-CN"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rPr>
              <a:t>……</a:t>
            </a:r>
            <a:endParaRPr kumimoji="0" lang="zh-CN" altLang="en-US" sz="2400" b="1" i="0" u="none" strike="noStrike" kern="1200" cap="none" spc="0" normalizeH="0" baseline="0" noProof="0" dirty="0">
              <a:ln>
                <a:solidFill>
                  <a:schemeClr val="accent1"/>
                </a:solidFill>
              </a:ln>
              <a:solidFill>
                <a:schemeClr val="bg1">
                  <a:lumMod val="95000"/>
                </a:schemeClr>
              </a:solidFill>
              <a:effectLst/>
              <a:uLnTx/>
              <a:uFillTx/>
              <a:latin typeface="华文中宋" panose="02010600040101010101" pitchFamily="2" charset="-122"/>
              <a:ea typeface="华文中宋" panose="02010600040101010101" pitchFamily="2" charset="-122"/>
              <a:cs typeface="+mn-cs"/>
            </a:endParaRPr>
          </a:p>
        </p:txBody>
      </p:sp>
      <p:grpSp>
        <p:nvGrpSpPr>
          <p:cNvPr id="54277" name="组合 13"/>
          <p:cNvGrpSpPr/>
          <p:nvPr/>
        </p:nvGrpSpPr>
        <p:grpSpPr>
          <a:xfrm>
            <a:off x="8345488" y="3429000"/>
            <a:ext cx="652462" cy="687388"/>
            <a:chOff x="1115616" y="1669934"/>
            <a:chExt cx="3036933" cy="2650393"/>
          </a:xfrm>
        </p:grpSpPr>
        <p:pic>
          <p:nvPicPr>
            <p:cNvPr id="54280" name="Picture 6" descr="E:\底色2.jpg"/>
            <p:cNvPicPr>
              <a:picLocks noChangeAspect="1"/>
            </p:cNvPicPr>
            <p:nvPr/>
          </p:nvPicPr>
          <p:blipFill>
            <a:blip r:embed="rId4">
              <a:lum bright="54001" contrast="-44000"/>
            </a:blip>
            <a:srcRect l="21654" t="4030" r="22755" b="44659"/>
            <a:stretch>
              <a:fillRect/>
            </a:stretch>
          </p:blipFill>
          <p:spPr>
            <a:xfrm>
              <a:off x="1115616" y="1669934"/>
              <a:ext cx="1885362" cy="2318994"/>
            </a:xfrm>
            <a:prstGeom prst="rect">
              <a:avLst/>
            </a:prstGeom>
            <a:noFill/>
            <a:ln w="9525">
              <a:noFill/>
            </a:ln>
          </p:spPr>
        </p:pic>
        <p:pic>
          <p:nvPicPr>
            <p:cNvPr id="54281" name="Picture 6" descr="E:\底色2.jpg"/>
            <p:cNvPicPr>
              <a:picLocks noChangeAspect="1"/>
            </p:cNvPicPr>
            <p:nvPr/>
          </p:nvPicPr>
          <p:blipFill>
            <a:blip r:embed="rId5">
              <a:lum bright="54001" contrast="-44000"/>
            </a:blip>
            <a:srcRect t="41586" r="46519" b="21167"/>
            <a:stretch>
              <a:fillRect/>
            </a:stretch>
          </p:blipFill>
          <p:spPr>
            <a:xfrm>
              <a:off x="2338723" y="2636912"/>
              <a:ext cx="1813826" cy="1683415"/>
            </a:xfrm>
            <a:prstGeom prst="rect">
              <a:avLst/>
            </a:prstGeom>
            <a:noFill/>
            <a:ln w="9525">
              <a:noFill/>
            </a:ln>
          </p:spPr>
        </p:pic>
      </p:grpSp>
      <p:pic>
        <p:nvPicPr>
          <p:cNvPr id="54278" name="Picture 16"/>
          <p:cNvPicPr>
            <a:picLocks noChangeAspect="1"/>
          </p:cNvPicPr>
          <p:nvPr/>
        </p:nvPicPr>
        <p:blipFill>
          <a:blip r:embed="rId6">
            <a:grayscl/>
          </a:blip>
          <a:stretch>
            <a:fillRect/>
          </a:stretch>
        </p:blipFill>
        <p:spPr>
          <a:xfrm>
            <a:off x="4511675" y="3321050"/>
            <a:ext cx="2343150" cy="1638300"/>
          </a:xfrm>
          <a:prstGeom prst="rect">
            <a:avLst/>
          </a:prstGeom>
          <a:noFill/>
          <a:ln w="9525">
            <a:noFill/>
          </a:ln>
        </p:spPr>
      </p:pic>
      <p:sp>
        <p:nvSpPr>
          <p:cNvPr id="54279" name="TextBox 6"/>
          <p:cNvSpPr txBox="1"/>
          <p:nvPr/>
        </p:nvSpPr>
        <p:spPr>
          <a:xfrm>
            <a:off x="0" y="225425"/>
            <a:ext cx="2430463" cy="461963"/>
          </a:xfrm>
          <a:prstGeom prst="rect">
            <a:avLst/>
          </a:prstGeom>
          <a:noFill/>
          <a:ln w="9525">
            <a:noFill/>
          </a:ln>
        </p:spPr>
        <p:txBody>
          <a:bodyPr>
            <a:spAutoFit/>
          </a:bodyPr>
          <a:lstStyle/>
          <a:p>
            <a:r>
              <a:rPr lang="en-US" altLang="zh-CN" sz="1200" dirty="0">
                <a:latin typeface="Times New Roman" panose="02020603050405020304" pitchFamily="18" charset="0"/>
                <a:cs typeface="Times New Roman" panose="02020603050405020304" pitchFamily="18" charset="0"/>
              </a:rPr>
              <a:t>SOUTH CHINA </a:t>
            </a:r>
          </a:p>
          <a:p>
            <a:r>
              <a:rPr lang="en-US" altLang="zh-CN" sz="1200" dirty="0">
                <a:latin typeface="Times New Roman" panose="02020603050405020304" pitchFamily="18" charset="0"/>
                <a:cs typeface="Times New Roman" panose="02020603050405020304" pitchFamily="18" charset="0"/>
              </a:rPr>
              <a:t>NORMAL UNIVERSITY</a:t>
            </a:r>
            <a:endParaRPr lang="en-US" altLang="zh-CN" sz="1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4813"/>
            <a:ext cx="6532563" cy="79216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9219" name="Picture 2"/>
          <p:cNvPicPr>
            <a:picLocks noChangeAspect="1"/>
          </p:cNvPicPr>
          <p:nvPr/>
        </p:nvPicPr>
        <p:blipFill>
          <a:blip r:embed="rId2"/>
          <a:stretch>
            <a:fillRect/>
          </a:stretch>
        </p:blipFill>
        <p:spPr>
          <a:xfrm>
            <a:off x="7524750" y="6129338"/>
            <a:ext cx="1393825" cy="447675"/>
          </a:xfrm>
          <a:prstGeom prst="rect">
            <a:avLst/>
          </a:prstGeom>
          <a:noFill/>
          <a:ln w="9525">
            <a:noFill/>
          </a:ln>
        </p:spPr>
      </p:pic>
      <p:sp>
        <p:nvSpPr>
          <p:cNvPr id="9220" name="标题 2"/>
          <p:cNvSpPr>
            <a:spLocks noGrp="1"/>
          </p:cNvSpPr>
          <p:nvPr>
            <p:ph type="title"/>
          </p:nvPr>
        </p:nvSpPr>
        <p:spPr>
          <a:xfrm>
            <a:off x="-576262" y="314325"/>
            <a:ext cx="5715000" cy="973138"/>
          </a:xfrm>
          <a:ln/>
        </p:spPr>
        <p:txBody>
          <a:bodyPr vert="horz" wrap="square" lIns="91440" tIns="45720" rIns="91440" bIns="45720" anchor="ctr"/>
          <a:lstStyle/>
          <a:p>
            <a:pPr algn="l" eaLnBrk="1" hangingPunct="1">
              <a:lnSpc>
                <a:spcPts val="3500"/>
              </a:lnSpc>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
            </a:r>
            <a:br>
              <a:rPr lang="en-US" altLang="zh-CN" sz="2000" b="1" dirty="0">
                <a:solidFill>
                  <a:schemeClr val="bg1"/>
                </a:solidFill>
                <a:latin typeface="微软雅黑" panose="020B0503020204020204" pitchFamily="34" charset="-122"/>
                <a:ea typeface="微软雅黑" panose="020B0503020204020204" pitchFamily="34" charset="-122"/>
              </a:rPr>
            </a:br>
            <a:r>
              <a:rPr lang="zh-CN" altLang="en-US" sz="3400" b="1" dirty="0">
                <a:solidFill>
                  <a:schemeClr val="bg1"/>
                </a:solidFill>
                <a:latin typeface="微软雅黑" panose="020B0503020204020204" pitchFamily="34" charset="-122"/>
                <a:ea typeface="微软雅黑" panose="020B0503020204020204" pitchFamily="34" charset="-122"/>
              </a:rPr>
              <a:t>（三）审核评估结论</a:t>
            </a:r>
            <a:r>
              <a:rPr lang="en-US" altLang="zh-CN" sz="3400" b="1" dirty="0">
                <a:solidFill>
                  <a:schemeClr val="bg1"/>
                </a:solidFill>
                <a:latin typeface="微软雅黑" panose="020B0503020204020204" pitchFamily="34" charset="-122"/>
                <a:ea typeface="微软雅黑" panose="020B0503020204020204" pitchFamily="34" charset="-122"/>
              </a:rPr>
              <a:t/>
            </a:r>
            <a:br>
              <a:rPr lang="en-US" altLang="zh-CN" sz="3400" b="1" dirty="0">
                <a:solidFill>
                  <a:schemeClr val="bg1"/>
                </a:solidFill>
                <a:latin typeface="微软雅黑" panose="020B0503020204020204" pitchFamily="34" charset="-122"/>
                <a:ea typeface="微软雅黑" panose="020B0503020204020204" pitchFamily="34" charset="-122"/>
              </a:rPr>
            </a:br>
            <a:endParaRPr lang="zh-CN" altLang="en-US" sz="3400" dirty="0">
              <a:solidFill>
                <a:schemeClr val="bg1"/>
              </a:solidFill>
              <a:latin typeface="微软雅黑" panose="020B0503020204020204" pitchFamily="34" charset="-122"/>
              <a:ea typeface="微软雅黑" panose="020B0503020204020204" pitchFamily="34" charset="-122"/>
            </a:endParaRPr>
          </a:p>
        </p:txBody>
      </p:sp>
      <p:pic>
        <p:nvPicPr>
          <p:cNvPr id="9221" name="Picture 6" descr="E:\底色2.jpg"/>
          <p:cNvPicPr>
            <a:picLocks noChangeAspect="1"/>
          </p:cNvPicPr>
          <p:nvPr/>
        </p:nvPicPr>
        <p:blipFill>
          <a:blip r:embed="rId3"/>
          <a:stretch>
            <a:fillRect/>
          </a:stretch>
        </p:blipFill>
        <p:spPr>
          <a:xfrm>
            <a:off x="6051550" y="458788"/>
            <a:ext cx="409575" cy="728662"/>
          </a:xfrm>
          <a:prstGeom prst="rect">
            <a:avLst/>
          </a:prstGeom>
          <a:noFill/>
          <a:ln w="9525">
            <a:noFill/>
          </a:ln>
        </p:spPr>
      </p:pic>
      <p:pic>
        <p:nvPicPr>
          <p:cNvPr id="9222" name="Picture 2"/>
          <p:cNvPicPr>
            <a:picLocks noChangeAspect="1"/>
          </p:cNvPicPr>
          <p:nvPr/>
        </p:nvPicPr>
        <p:blipFill>
          <a:blip r:embed="rId4"/>
          <a:stretch>
            <a:fillRect/>
          </a:stretch>
        </p:blipFill>
        <p:spPr>
          <a:xfrm>
            <a:off x="503238" y="1881188"/>
            <a:ext cx="7558087" cy="3630612"/>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0168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5299" name="Picture 2"/>
          <p:cNvPicPr>
            <a:picLocks noChangeAspect="1"/>
          </p:cNvPicPr>
          <p:nvPr/>
        </p:nvPicPr>
        <p:blipFill>
          <a:blip r:embed="rId2"/>
          <a:stretch>
            <a:fillRect/>
          </a:stretch>
        </p:blipFill>
        <p:spPr>
          <a:xfrm>
            <a:off x="7494588" y="1025525"/>
            <a:ext cx="1393825" cy="447675"/>
          </a:xfrm>
          <a:prstGeom prst="rect">
            <a:avLst/>
          </a:prstGeom>
          <a:noFill/>
          <a:ln w="9525">
            <a:noFill/>
          </a:ln>
        </p:spPr>
      </p:pic>
      <p:sp>
        <p:nvSpPr>
          <p:cNvPr id="55300" name="标题 2"/>
          <p:cNvSpPr>
            <a:spLocks noGrp="1"/>
          </p:cNvSpPr>
          <p:nvPr>
            <p:ph type="title"/>
          </p:nvPr>
        </p:nvSpPr>
        <p:spPr>
          <a:xfrm>
            <a:off x="539750" y="944563"/>
            <a:ext cx="5399088"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5301" name="内容占位符 2"/>
          <p:cNvSpPr>
            <a:spLocks noGrp="1"/>
          </p:cNvSpPr>
          <p:nvPr>
            <p:ph idx="1"/>
          </p:nvPr>
        </p:nvSpPr>
        <p:spPr>
          <a:xfrm>
            <a:off x="223838" y="2924175"/>
            <a:ext cx="8651875" cy="1836738"/>
          </a:xfrm>
          <a:ln/>
        </p:spPr>
        <p:txBody>
          <a:bodyPr vert="horz" wrap="square" lIns="91440" tIns="45720" rIns="91440" bIns="45720" anchor="t"/>
          <a:lstStyle/>
          <a:p>
            <a:pPr marL="0" indent="0" algn="ctr">
              <a:lnSpc>
                <a:spcPct val="150000"/>
              </a:lnSpc>
              <a:buNone/>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马拉松比赛与目标分解</a:t>
            </a:r>
            <a:endParaRPr lang="en-US" altLang="zh-CN" sz="6000" dirty="0">
              <a:latin typeface="微软雅黑" panose="020B0503020204020204" pitchFamily="34" charset="-122"/>
              <a:ea typeface="微软雅黑" panose="020B0503020204020204" pitchFamily="34" charset="-122"/>
            </a:endParaRPr>
          </a:p>
          <a:p>
            <a:pPr marL="0" indent="0">
              <a:lnSpc>
                <a:spcPct val="150000"/>
              </a:lnSpc>
              <a:buNone/>
            </a:pPr>
            <a:r>
              <a:rPr lang="en-US" altLang="zh-CN" dirty="0">
                <a:latin typeface="微软雅黑" panose="020B0503020204020204" pitchFamily="34" charset="-122"/>
                <a:ea typeface="微软雅黑" panose="020B0503020204020204" pitchFamily="34" charset="-122"/>
              </a:rPr>
              <a:t> </a:t>
            </a:r>
            <a:endParaRPr lang="zh-CN" altLang="en-US" dirty="0"/>
          </a:p>
        </p:txBody>
      </p:sp>
      <p:sp>
        <p:nvSpPr>
          <p:cNvPr id="55302"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50</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0168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6323" name="Picture 2"/>
          <p:cNvPicPr>
            <a:picLocks noChangeAspect="1"/>
          </p:cNvPicPr>
          <p:nvPr/>
        </p:nvPicPr>
        <p:blipFill>
          <a:blip r:embed="rId2"/>
          <a:stretch>
            <a:fillRect/>
          </a:stretch>
        </p:blipFill>
        <p:spPr>
          <a:xfrm>
            <a:off x="7494588" y="1025525"/>
            <a:ext cx="1393825" cy="447675"/>
          </a:xfrm>
          <a:prstGeom prst="rect">
            <a:avLst/>
          </a:prstGeom>
          <a:noFill/>
          <a:ln w="9525">
            <a:noFill/>
          </a:ln>
        </p:spPr>
      </p:pic>
      <p:sp>
        <p:nvSpPr>
          <p:cNvPr id="56324" name="标题 2"/>
          <p:cNvSpPr>
            <a:spLocks noGrp="1"/>
          </p:cNvSpPr>
          <p:nvPr>
            <p:ph type="title"/>
          </p:nvPr>
        </p:nvSpPr>
        <p:spPr>
          <a:xfrm>
            <a:off x="539750" y="944563"/>
            <a:ext cx="5399088"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6325" name="内容占位符 2"/>
          <p:cNvSpPr>
            <a:spLocks noGrp="1"/>
          </p:cNvSpPr>
          <p:nvPr>
            <p:ph idx="1"/>
          </p:nvPr>
        </p:nvSpPr>
        <p:spPr>
          <a:xfrm>
            <a:off x="223838" y="2924175"/>
            <a:ext cx="8651875" cy="1836738"/>
          </a:xfrm>
          <a:ln/>
        </p:spPr>
        <p:txBody>
          <a:bodyPr vert="horz" wrap="square" lIns="91440" tIns="45720" rIns="91440" bIns="45720" anchor="t"/>
          <a:lstStyle/>
          <a:p>
            <a:pPr marL="0" indent="0" algn="ctr">
              <a:lnSpc>
                <a:spcPct val="150000"/>
              </a:lnSpc>
              <a:buNone/>
            </a:pP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大学需要三个层面的合力</a:t>
            </a:r>
            <a:endParaRPr lang="en-US" altLang="zh-CN" sz="6000" dirty="0">
              <a:latin typeface="微软雅黑" panose="020B0503020204020204" pitchFamily="34" charset="-122"/>
              <a:ea typeface="微软雅黑" panose="020B0503020204020204" pitchFamily="34" charset="-122"/>
            </a:endParaRPr>
          </a:p>
          <a:p>
            <a:pPr marL="0" indent="0">
              <a:lnSpc>
                <a:spcPct val="150000"/>
              </a:lnSpc>
              <a:buNone/>
            </a:pPr>
            <a:r>
              <a:rPr lang="en-US" altLang="zh-CN" dirty="0">
                <a:latin typeface="微软雅黑" panose="020B0503020204020204" pitchFamily="34" charset="-122"/>
                <a:ea typeface="微软雅黑" panose="020B0503020204020204" pitchFamily="34" charset="-122"/>
              </a:rPr>
              <a:t> </a:t>
            </a:r>
            <a:endParaRPr lang="zh-CN" altLang="en-US" dirty="0"/>
          </a:p>
        </p:txBody>
      </p:sp>
      <p:sp>
        <p:nvSpPr>
          <p:cNvPr id="5632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51</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0168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7347" name="Picture 2"/>
          <p:cNvPicPr>
            <a:picLocks noChangeAspect="1"/>
          </p:cNvPicPr>
          <p:nvPr/>
        </p:nvPicPr>
        <p:blipFill>
          <a:blip r:embed="rId2"/>
          <a:stretch>
            <a:fillRect/>
          </a:stretch>
        </p:blipFill>
        <p:spPr>
          <a:xfrm>
            <a:off x="7494588" y="1025525"/>
            <a:ext cx="1393825" cy="447675"/>
          </a:xfrm>
          <a:prstGeom prst="rect">
            <a:avLst/>
          </a:prstGeom>
          <a:noFill/>
          <a:ln w="9525">
            <a:noFill/>
          </a:ln>
        </p:spPr>
      </p:pic>
      <p:sp>
        <p:nvSpPr>
          <p:cNvPr id="57348" name="标题 2"/>
          <p:cNvSpPr>
            <a:spLocks noGrp="1"/>
          </p:cNvSpPr>
          <p:nvPr>
            <p:ph type="title"/>
          </p:nvPr>
        </p:nvSpPr>
        <p:spPr>
          <a:xfrm>
            <a:off x="539750" y="944563"/>
            <a:ext cx="5399088"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7349" name="内容占位符 2"/>
          <p:cNvSpPr>
            <a:spLocks noGrp="1"/>
          </p:cNvSpPr>
          <p:nvPr>
            <p:ph idx="1"/>
          </p:nvPr>
        </p:nvSpPr>
        <p:spPr>
          <a:xfrm>
            <a:off x="223838" y="2924175"/>
            <a:ext cx="8651875" cy="1836738"/>
          </a:xfrm>
          <a:ln/>
        </p:spPr>
        <p:txBody>
          <a:bodyPr vert="horz" wrap="square" lIns="91440" tIns="45720" rIns="91440" bIns="45720" anchor="t"/>
          <a:lstStyle/>
          <a:p>
            <a:pPr marL="0" indent="0" algn="ctr">
              <a:lnSpc>
                <a:spcPct val="150000"/>
              </a:lnSpc>
              <a:buNone/>
            </a:pP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教育的新东西是什么</a:t>
            </a:r>
            <a:endParaRPr lang="en-US" altLang="zh-CN" sz="6000" dirty="0">
              <a:latin typeface="微软雅黑" panose="020B0503020204020204" pitchFamily="34" charset="-122"/>
              <a:ea typeface="微软雅黑" panose="020B0503020204020204" pitchFamily="34" charset="-122"/>
            </a:endParaRPr>
          </a:p>
          <a:p>
            <a:pPr marL="0" indent="0">
              <a:lnSpc>
                <a:spcPct val="150000"/>
              </a:lnSpc>
              <a:buNone/>
            </a:pPr>
            <a:r>
              <a:rPr lang="en-US" altLang="zh-CN" dirty="0">
                <a:latin typeface="微软雅黑" panose="020B0503020204020204" pitchFamily="34" charset="-122"/>
                <a:ea typeface="微软雅黑" panose="020B0503020204020204" pitchFamily="34" charset="-122"/>
              </a:rPr>
              <a:t> </a:t>
            </a:r>
            <a:endParaRPr lang="zh-CN" altLang="en-US" dirty="0"/>
          </a:p>
        </p:txBody>
      </p:sp>
      <p:sp>
        <p:nvSpPr>
          <p:cNvPr id="57350"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52</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33438"/>
            <a:ext cx="9144000" cy="960438"/>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58371" name="Picture 2"/>
          <p:cNvPicPr>
            <a:picLocks noChangeAspect="1"/>
          </p:cNvPicPr>
          <p:nvPr/>
        </p:nvPicPr>
        <p:blipFill>
          <a:blip r:embed="rId2"/>
          <a:stretch>
            <a:fillRect/>
          </a:stretch>
        </p:blipFill>
        <p:spPr>
          <a:xfrm>
            <a:off x="7477125" y="1038225"/>
            <a:ext cx="1393825" cy="449263"/>
          </a:xfrm>
          <a:prstGeom prst="rect">
            <a:avLst/>
          </a:prstGeom>
          <a:noFill/>
          <a:ln w="9525">
            <a:noFill/>
          </a:ln>
        </p:spPr>
      </p:pic>
      <p:sp>
        <p:nvSpPr>
          <p:cNvPr id="58372" name="标题 2"/>
          <p:cNvSpPr>
            <a:spLocks noGrp="1"/>
          </p:cNvSpPr>
          <p:nvPr>
            <p:ph type="title"/>
          </p:nvPr>
        </p:nvSpPr>
        <p:spPr>
          <a:xfrm>
            <a:off x="503238" y="925513"/>
            <a:ext cx="5399087" cy="673100"/>
          </a:xfrm>
          <a:ln/>
        </p:spPr>
        <p:txBody>
          <a:bodyPr vert="horz" wrap="square" lIns="91440" tIns="45720" rIns="91440" bIns="45720" anchor="ctr"/>
          <a:lstStyle/>
          <a:p>
            <a:r>
              <a:rPr lang="zh-CN" altLang="en-US" sz="3400" b="1" dirty="0">
                <a:solidFill>
                  <a:schemeClr val="bg1"/>
                </a:solidFill>
                <a:latin typeface="微软雅黑" panose="020B0503020204020204" pitchFamily="34" charset="-122"/>
                <a:ea typeface="微软雅黑" panose="020B0503020204020204" pitchFamily="34" charset="-122"/>
              </a:rPr>
              <a:t>四、对审核评估的若干思考</a:t>
            </a:r>
          </a:p>
        </p:txBody>
      </p:sp>
      <p:sp>
        <p:nvSpPr>
          <p:cNvPr id="58373" name="内容占位符 2"/>
          <p:cNvSpPr>
            <a:spLocks noGrp="1"/>
          </p:cNvSpPr>
          <p:nvPr>
            <p:ph idx="1"/>
          </p:nvPr>
        </p:nvSpPr>
        <p:spPr>
          <a:xfrm>
            <a:off x="250825" y="2384425"/>
            <a:ext cx="8651875" cy="1836738"/>
          </a:xfrm>
          <a:ln/>
        </p:spPr>
        <p:txBody>
          <a:bodyPr vert="horz" wrap="square" lIns="91440" tIns="45720" rIns="91440" bIns="45720" anchor="t"/>
          <a:lstStyle/>
          <a:p>
            <a:pPr marL="0" indent="0" algn="ctr">
              <a:lnSpc>
                <a:spcPct val="150000"/>
              </a:lnSpc>
              <a:buNone/>
            </a:pP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十年树木、百年树人</a:t>
            </a:r>
            <a:endParaRPr lang="en-US" altLang="zh-CN" dirty="0">
              <a:latin typeface="微软雅黑" panose="020B0503020204020204" pitchFamily="34" charset="-122"/>
              <a:ea typeface="微软雅黑" panose="020B0503020204020204" pitchFamily="34" charset="-122"/>
            </a:endParaRPr>
          </a:p>
          <a:p>
            <a:pPr marL="0" indent="0" algn="ctr">
              <a:lnSpc>
                <a:spcPct val="150000"/>
              </a:lnSpc>
              <a:buNone/>
            </a:pPr>
            <a:r>
              <a:rPr lang="zh-CN" altLang="en-US" dirty="0">
                <a:latin typeface="微软雅黑" panose="020B0503020204020204" pitchFamily="34" charset="-122"/>
                <a:ea typeface="微软雅黑" panose="020B0503020204020204" pitchFamily="34" charset="-122"/>
              </a:rPr>
              <a:t>种一棵树的最佳时间</a:t>
            </a:r>
            <a:endParaRPr lang="zh-CN" altLang="en-US" dirty="0"/>
          </a:p>
        </p:txBody>
      </p:sp>
      <p:sp>
        <p:nvSpPr>
          <p:cNvPr id="58374"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53</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4"/>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54</a:t>
            </a:fld>
            <a:endParaRPr lang="zh-CN" altLang="en-US" sz="1200" dirty="0">
              <a:solidFill>
                <a:srgbClr val="898989"/>
              </a:solidFill>
              <a:sym typeface="Calibri" panose="020F0502020204030204" pitchFamily="34" charset="0"/>
            </a:endParaRPr>
          </a:p>
        </p:txBody>
      </p:sp>
      <p:sp>
        <p:nvSpPr>
          <p:cNvPr id="59395" name="矩形 4"/>
          <p:cNvSpPr/>
          <p:nvPr/>
        </p:nvSpPr>
        <p:spPr>
          <a:xfrm>
            <a:off x="-11112" y="2312988"/>
            <a:ext cx="9153525" cy="2566987"/>
          </a:xfrm>
          <a:prstGeom prst="rect">
            <a:avLst/>
          </a:prstGeom>
          <a:gradFill rotWithShape="1">
            <a:gsLst>
              <a:gs pos="0">
                <a:srgbClr val="D10000">
                  <a:alpha val="100000"/>
                </a:srgbClr>
              </a:gs>
              <a:gs pos="67999">
                <a:srgbClr val="C00000">
                  <a:alpha val="100000"/>
                </a:srgbClr>
              </a:gs>
              <a:gs pos="100000">
                <a:srgbClr val="720C0C">
                  <a:alpha val="100000"/>
                </a:srgbClr>
              </a:gs>
            </a:gsLst>
            <a:path path="rect">
              <a:fillToRect r="100000" b="100000"/>
            </a:path>
            <a:tileRect/>
          </a:gra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9396" name="矩形 16"/>
          <p:cNvSpPr/>
          <p:nvPr/>
        </p:nvSpPr>
        <p:spPr>
          <a:xfrm flipH="1">
            <a:off x="-34925" y="2133600"/>
            <a:ext cx="6353175" cy="107950"/>
          </a:xfrm>
          <a:prstGeom prst="rect">
            <a:avLst/>
          </a:prstGeom>
          <a:gradFill rotWithShape="1">
            <a:gsLst>
              <a:gs pos="0">
                <a:srgbClr val="C00000"/>
              </a:gs>
              <a:gs pos="20999">
                <a:srgbClr val="F20000"/>
              </a:gs>
              <a:gs pos="100000">
                <a:srgbClr val="C00000"/>
              </a:gs>
            </a:gsLst>
            <a:lin ang="0" scaled="1"/>
            <a:tileRect/>
          </a:gra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9397" name="矩形 17"/>
          <p:cNvSpPr/>
          <p:nvPr/>
        </p:nvSpPr>
        <p:spPr>
          <a:xfrm rot="-10800000" flipH="1">
            <a:off x="2825750" y="4976813"/>
            <a:ext cx="6354763" cy="107950"/>
          </a:xfrm>
          <a:prstGeom prst="rect">
            <a:avLst/>
          </a:prstGeom>
          <a:gradFill rotWithShape="1">
            <a:gsLst>
              <a:gs pos="0">
                <a:srgbClr val="C00000"/>
              </a:gs>
              <a:gs pos="20999">
                <a:srgbClr val="F20000"/>
              </a:gs>
              <a:gs pos="100000">
                <a:srgbClr val="C00000"/>
              </a:gs>
            </a:gsLst>
            <a:lin ang="0" scaled="1"/>
            <a:tileRect/>
          </a:gra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9398" name="矩形 20"/>
          <p:cNvSpPr/>
          <p:nvPr/>
        </p:nvSpPr>
        <p:spPr>
          <a:xfrm>
            <a:off x="3136900" y="3076575"/>
            <a:ext cx="3225800" cy="1108075"/>
          </a:xfrm>
          <a:prstGeom prst="rect">
            <a:avLst/>
          </a:prstGeom>
          <a:noFill/>
          <a:ln w="9525">
            <a:noFill/>
          </a:ln>
        </p:spPr>
        <p:txBody>
          <a:bodyPr wrap="none">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sym typeface="华文楷体" panose="02010600040101010101" pitchFamily="2" charset="-122"/>
              </a:rPr>
              <a:t>谢  谢！</a:t>
            </a:r>
            <a:endParaRPr lang="zh-CN" altLang="en-US" dirty="0">
              <a:latin typeface="微软雅黑" panose="020B0503020204020204" pitchFamily="34" charset="-122"/>
              <a:ea typeface="微软雅黑" panose="020B0503020204020204" pitchFamily="34" charset="-122"/>
              <a:sym typeface="Calibri" panose="020F0502020204030204" pitchFamily="34" charset="0"/>
            </a:endParaRPr>
          </a:p>
        </p:txBody>
      </p:sp>
      <p:pic>
        <p:nvPicPr>
          <p:cNvPr id="59399" name="Picture 6"/>
          <p:cNvPicPr>
            <a:picLocks noChangeAspect="1"/>
          </p:cNvPicPr>
          <p:nvPr/>
        </p:nvPicPr>
        <p:blipFill>
          <a:blip r:embed="rId2"/>
          <a:stretch>
            <a:fillRect/>
          </a:stretch>
        </p:blipFill>
        <p:spPr>
          <a:xfrm>
            <a:off x="8208963" y="3595688"/>
            <a:ext cx="746125" cy="1098550"/>
          </a:xfrm>
          <a:prstGeom prst="rect">
            <a:avLst/>
          </a:prstGeom>
          <a:noFill/>
          <a:ln w="9525">
            <a:noFill/>
          </a:ln>
        </p:spPr>
      </p:pic>
      <p:pic>
        <p:nvPicPr>
          <p:cNvPr id="59400" name="图片 6"/>
          <p:cNvPicPr>
            <a:picLocks noChangeAspect="1"/>
          </p:cNvPicPr>
          <p:nvPr/>
        </p:nvPicPr>
        <p:blipFill>
          <a:blip r:embed="rId3"/>
          <a:stretch>
            <a:fillRect/>
          </a:stretch>
        </p:blipFill>
        <p:spPr>
          <a:xfrm>
            <a:off x="250825" y="188913"/>
            <a:ext cx="1387475" cy="3746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p:nvPr/>
        </p:nvSpPr>
        <p:spPr>
          <a:xfrm>
            <a:off x="719138" y="368300"/>
            <a:ext cx="8424862" cy="712788"/>
          </a:xfrm>
          <a:prstGeom prst="rect">
            <a:avLst/>
          </a:prstGeom>
          <a:solidFill>
            <a:srgbClr val="BE1E2D"/>
          </a:solidFill>
          <a:ln w="25400">
            <a:noFil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43" name="矩形 4"/>
          <p:cNvSpPr/>
          <p:nvPr/>
        </p:nvSpPr>
        <p:spPr>
          <a:xfrm>
            <a:off x="1600200" y="1095375"/>
            <a:ext cx="7667625" cy="73025"/>
          </a:xfrm>
          <a:prstGeom prst="rect">
            <a:avLst/>
          </a:prstGeom>
          <a:solidFill>
            <a:srgbClr val="95A3AB"/>
          </a:solidFill>
          <a:ln w="25400">
            <a:noFill/>
          </a:ln>
        </p:spPr>
        <p:txBody>
          <a:bodyPr anchor="ctr"/>
          <a:lstStyle/>
          <a:p>
            <a:pPr algn="ctr"/>
            <a:endParaRPr lang="zh-CN" altLang="zh-CN" b="1" dirty="0">
              <a:solidFill>
                <a:srgbClr val="FCFCFD"/>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10244" name="Group 5"/>
          <p:cNvGrpSpPr>
            <a:grpSpLocks noChangeAspect="1"/>
          </p:cNvGrpSpPr>
          <p:nvPr/>
        </p:nvGrpSpPr>
        <p:grpSpPr>
          <a:xfrm>
            <a:off x="7839075" y="584200"/>
            <a:ext cx="946150" cy="539750"/>
            <a:chOff x="0" y="0"/>
            <a:chExt cx="4806002" cy="2650393"/>
          </a:xfrm>
        </p:grpSpPr>
        <p:pic>
          <p:nvPicPr>
            <p:cNvPr id="10248" name="Picture 6"/>
            <p:cNvPicPr>
              <a:picLocks noChangeAspect="1"/>
            </p:cNvPicPr>
            <p:nvPr/>
          </p:nvPicPr>
          <p:blipFill>
            <a:blip r:embed="rId3"/>
            <a:srcRect l="21654" t="4030" r="22755" b="44659"/>
            <a:stretch>
              <a:fillRect/>
            </a:stretch>
          </p:blipFill>
          <p:spPr>
            <a:xfrm>
              <a:off x="0" y="0"/>
              <a:ext cx="1885362" cy="2318994"/>
            </a:xfrm>
            <a:prstGeom prst="rect">
              <a:avLst/>
            </a:prstGeom>
            <a:noFill/>
            <a:ln w="9525">
              <a:noFill/>
            </a:ln>
          </p:spPr>
        </p:pic>
        <p:pic>
          <p:nvPicPr>
            <p:cNvPr id="10249" name="Picture 6"/>
            <p:cNvPicPr>
              <a:picLocks noChangeAspect="1"/>
            </p:cNvPicPr>
            <p:nvPr/>
          </p:nvPicPr>
          <p:blipFill>
            <a:blip r:embed="rId4"/>
            <a:srcRect t="41586" r="46518" b="21167"/>
            <a:stretch>
              <a:fillRect/>
            </a:stretch>
          </p:blipFill>
          <p:spPr>
            <a:xfrm>
              <a:off x="1223107" y="966978"/>
              <a:ext cx="1813826" cy="1683415"/>
            </a:xfrm>
            <a:prstGeom prst="rect">
              <a:avLst/>
            </a:prstGeom>
            <a:noFill/>
            <a:ln w="9525">
              <a:noFill/>
            </a:ln>
          </p:spPr>
        </p:pic>
        <p:pic>
          <p:nvPicPr>
            <p:cNvPr id="10250" name="Picture 2"/>
            <p:cNvPicPr>
              <a:picLocks noChangeAspect="1"/>
            </p:cNvPicPr>
            <p:nvPr/>
          </p:nvPicPr>
          <p:blipFill>
            <a:blip r:embed="rId5"/>
            <a:srcRect l="39088" t="53899" r="8441"/>
            <a:stretch>
              <a:fillRect/>
            </a:stretch>
          </p:blipFill>
          <p:spPr>
            <a:xfrm>
              <a:off x="3024336" y="118075"/>
              <a:ext cx="1781666" cy="2082843"/>
            </a:xfrm>
            <a:prstGeom prst="rect">
              <a:avLst/>
            </a:prstGeom>
            <a:noFill/>
            <a:ln w="9525">
              <a:noFill/>
            </a:ln>
          </p:spPr>
        </p:pic>
      </p:grpSp>
      <p:sp>
        <p:nvSpPr>
          <p:cNvPr id="10245" name="矩形 1"/>
          <p:cNvSpPr/>
          <p:nvPr/>
        </p:nvSpPr>
        <p:spPr>
          <a:xfrm>
            <a:off x="611188" y="398463"/>
            <a:ext cx="5761037" cy="646112"/>
          </a:xfrm>
          <a:prstGeom prst="rect">
            <a:avLst/>
          </a:prstGeom>
          <a:noFill/>
          <a:ln w="9525">
            <a:noFill/>
          </a:ln>
        </p:spPr>
        <p:txBody>
          <a:bodyPr>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sym typeface="黑体" panose="02010609060101010101" pitchFamily="49" charset="-122"/>
              </a:rPr>
              <a:t>（四）审核评估核心精神</a:t>
            </a:r>
            <a:endParaRPr lang="zh-CN" altLang="en-US" sz="3600" b="1" dirty="0">
              <a:solidFill>
                <a:schemeClr val="bg1"/>
              </a:solidFill>
              <a:latin typeface="黑体" panose="02010609060101010101" pitchFamily="49" charset="-122"/>
              <a:ea typeface="黑体" panose="02010609060101010101" pitchFamily="49" charset="-122"/>
              <a:sym typeface="黑体" panose="02010609060101010101" pitchFamily="49" charset="-122"/>
            </a:endParaRPr>
          </a:p>
        </p:txBody>
      </p:sp>
      <p:sp>
        <p:nvSpPr>
          <p:cNvPr id="10246"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6</a:t>
            </a:fld>
            <a:endParaRPr lang="zh-CN" altLang="en-US" sz="1200" dirty="0">
              <a:solidFill>
                <a:srgbClr val="898989"/>
              </a:solidFill>
              <a:sym typeface="Calibri" panose="020F0502020204030204" pitchFamily="34" charset="0"/>
            </a:endParaRPr>
          </a:p>
        </p:txBody>
      </p:sp>
      <p:sp>
        <p:nvSpPr>
          <p:cNvPr id="10247" name="矩形 11"/>
          <p:cNvSpPr/>
          <p:nvPr/>
        </p:nvSpPr>
        <p:spPr>
          <a:xfrm>
            <a:off x="760413" y="1412875"/>
            <a:ext cx="7848600" cy="5124450"/>
          </a:xfrm>
          <a:prstGeom prst="rect">
            <a:avLst/>
          </a:prstGeom>
          <a:noFill/>
          <a:ln w="9525">
            <a:noFill/>
          </a:ln>
        </p:spPr>
        <p:txBody>
          <a:bodyPr>
            <a:spAutoFit/>
          </a:bodyPr>
          <a:lstStyle/>
          <a:p>
            <a:pPr>
              <a:lnSpc>
                <a:spcPct val="150000"/>
              </a:lnSpc>
            </a:pPr>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五个度</a:t>
            </a:r>
            <a:endParaRPr lang="en-US" altLang="zh-CN" sz="2400" dirty="0">
              <a:latin typeface="仿宋" panose="02010609060101010101" pitchFamily="49" charset="-122"/>
              <a:ea typeface="仿宋" panose="02010609060101010101" pitchFamily="49" charset="-122"/>
            </a:endParaRPr>
          </a:p>
          <a:p>
            <a:pPr>
              <a:lnSpc>
                <a:spcPct val="150000"/>
              </a:lnSpc>
            </a:pPr>
            <a:r>
              <a:rPr lang="zh-CN" altLang="en-US" sz="2400" dirty="0">
                <a:latin typeface="仿宋" panose="02010609060101010101" pitchFamily="49" charset="-122"/>
                <a:ea typeface="仿宋" panose="02010609060101010101" pitchFamily="49" charset="-122"/>
              </a:rPr>
              <a:t>   人才培养目标与培养效果的达成度、办学定位和人才培养目标与社会需求的适应度、教师和教学资源的保障度、教学质量保障体系运行的有效度、学生和社会用人单位的满意度。</a:t>
            </a:r>
          </a:p>
          <a:p>
            <a:pPr>
              <a:lnSpc>
                <a:spcPct val="150000"/>
              </a:lnSpc>
            </a:pPr>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 目标导向、问题导引、事实判断</a:t>
            </a:r>
            <a:endParaRPr lang="en-US" altLang="zh-CN" sz="2400" dirty="0">
              <a:latin typeface="仿宋" panose="02010609060101010101" pitchFamily="49" charset="-122"/>
              <a:ea typeface="仿宋" panose="02010609060101010101" pitchFamily="49" charset="-122"/>
            </a:endParaRPr>
          </a:p>
          <a:p>
            <a:pPr>
              <a:lnSpc>
                <a:spcPct val="150000"/>
              </a:lnSpc>
            </a:pPr>
            <a:r>
              <a:rPr lang="zh-CN" altLang="en-US" sz="2400" dirty="0">
                <a:latin typeface="仿宋" panose="02010609060101010101" pitchFamily="49" charset="-122"/>
                <a:ea typeface="仿宋" panose="02010609060101010101" pitchFamily="49" charset="-122"/>
              </a:rPr>
              <a:t>   审核评估实行目标导向，问题引导，事实判断的评估方法。</a:t>
            </a:r>
            <a:endParaRPr lang="en-US" altLang="zh-CN" sz="2400" dirty="0">
              <a:latin typeface="仿宋" panose="02010609060101010101" pitchFamily="49" charset="-122"/>
              <a:ea typeface="仿宋" panose="02010609060101010101" pitchFamily="49" charset="-122"/>
            </a:endParaRPr>
          </a:p>
          <a:p>
            <a:pPr>
              <a:lnSpc>
                <a:spcPct val="150000"/>
              </a:lnSpc>
            </a:pPr>
            <a:endParaRPr lang="en-US" altLang="zh-CN" sz="2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2225675" y="1625600"/>
            <a:ext cx="6918325" cy="1243013"/>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1119188" y="1628775"/>
            <a:ext cx="890588" cy="1243013"/>
          </a:xfrm>
          <a:prstGeom prst="rect">
            <a:avLst/>
          </a:prstGeom>
          <a:solidFill>
            <a:srgbClr val="95A3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11268" name="Picture 2"/>
          <p:cNvPicPr>
            <a:picLocks noChangeAspect="1"/>
          </p:cNvPicPr>
          <p:nvPr/>
        </p:nvPicPr>
        <p:blipFill>
          <a:blip r:embed="rId2"/>
          <a:stretch>
            <a:fillRect/>
          </a:stretch>
        </p:blipFill>
        <p:spPr>
          <a:xfrm>
            <a:off x="6646863" y="5899150"/>
            <a:ext cx="2322512" cy="814388"/>
          </a:xfrm>
          <a:prstGeom prst="rect">
            <a:avLst/>
          </a:prstGeom>
          <a:noFill/>
          <a:ln w="9525">
            <a:noFill/>
          </a:ln>
        </p:spPr>
      </p:pic>
      <p:sp>
        <p:nvSpPr>
          <p:cNvPr id="12" name="矩形 11"/>
          <p:cNvSpPr/>
          <p:nvPr/>
        </p:nvSpPr>
        <p:spPr>
          <a:xfrm>
            <a:off x="1314263" y="1831426"/>
            <a:ext cx="499953" cy="830997"/>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微软雅黑" panose="020B0503020204020204" pitchFamily="34" charset="-122"/>
                <a:ea typeface="微软雅黑" panose="020B0503020204020204" pitchFamily="34" charset="-122"/>
                <a:cs typeface="+mn-cs"/>
              </a:rPr>
              <a:t>二</a:t>
            </a:r>
          </a:p>
        </p:txBody>
      </p:sp>
      <p:pic>
        <p:nvPicPr>
          <p:cNvPr id="11270" name="Picture 6" descr="E:\底色2.jpg"/>
          <p:cNvPicPr>
            <a:picLocks noChangeAspect="1"/>
          </p:cNvPicPr>
          <p:nvPr/>
        </p:nvPicPr>
        <p:blipFill>
          <a:blip r:embed="rId3"/>
          <a:stretch>
            <a:fillRect/>
          </a:stretch>
        </p:blipFill>
        <p:spPr>
          <a:xfrm>
            <a:off x="8488363" y="1625600"/>
            <a:ext cx="628650" cy="1117600"/>
          </a:xfrm>
          <a:prstGeom prst="rect">
            <a:avLst/>
          </a:prstGeom>
          <a:noFill/>
          <a:ln w="9525">
            <a:noFill/>
          </a:ln>
        </p:spPr>
      </p:pic>
      <p:sp>
        <p:nvSpPr>
          <p:cNvPr id="11271" name="文本框 13"/>
          <p:cNvSpPr txBox="1"/>
          <p:nvPr/>
        </p:nvSpPr>
        <p:spPr>
          <a:xfrm>
            <a:off x="2268538" y="1831975"/>
            <a:ext cx="6335712" cy="708025"/>
          </a:xfrm>
          <a:prstGeom prst="rect">
            <a:avLst/>
          </a:prstGeom>
          <a:noFill/>
          <a:ln w="9525">
            <a:noFill/>
          </a:ln>
        </p:spPr>
        <p:txBody>
          <a:bodyPr>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审核评估：学校层面做什么</a:t>
            </a:r>
          </a:p>
        </p:txBody>
      </p:sp>
      <p:sp>
        <p:nvSpPr>
          <p:cNvPr id="11272"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7</a:t>
            </a:fld>
            <a:endParaRPr lang="zh-CN" altLang="en-US" sz="1200" dirty="0">
              <a:solidFill>
                <a:srgbClr val="898989"/>
              </a:solidFill>
              <a:sym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9144000" cy="6858000"/>
          </a:xfrm>
          <a:prstGeom prst="rect">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FFFF00"/>
              </a:solidFill>
              <a:effectLst/>
              <a:uLnTx/>
              <a:uFillTx/>
              <a:latin typeface="华文楷体" panose="02010600040101010101" pitchFamily="2" charset="-12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12291" name="Picture 6" descr="E:\底色2.jpg"/>
          <p:cNvPicPr>
            <a:picLocks noChangeAspect="1"/>
          </p:cNvPicPr>
          <p:nvPr/>
        </p:nvPicPr>
        <p:blipFill>
          <a:blip r:embed="rId2"/>
          <a:stretch>
            <a:fillRect/>
          </a:stretch>
        </p:blipFill>
        <p:spPr>
          <a:xfrm>
            <a:off x="7812088" y="5172075"/>
            <a:ext cx="1231900" cy="1641475"/>
          </a:xfrm>
          <a:prstGeom prst="rect">
            <a:avLst/>
          </a:prstGeom>
          <a:noFill/>
          <a:ln w="9525">
            <a:noFill/>
          </a:ln>
        </p:spPr>
      </p:pic>
      <p:sp>
        <p:nvSpPr>
          <p:cNvPr id="6" name="TextBox 5"/>
          <p:cNvSpPr txBox="1"/>
          <p:nvPr/>
        </p:nvSpPr>
        <p:spPr>
          <a:xfrm>
            <a:off x="0" y="188640"/>
            <a:ext cx="9361039" cy="4762842"/>
          </a:xfrm>
          <a:prstGeom prst="rect">
            <a:avLst/>
          </a:prstGeom>
          <a:noFill/>
        </p:spPr>
        <p:txBody>
          <a:bodyPr>
            <a:spAutoFit/>
          </a:bodyPr>
          <a:lstStyle/>
          <a:p>
            <a:pPr marR="0" defTabSz="914400" fontAlgn="auto">
              <a:lnSpc>
                <a:spcPts val="2400"/>
              </a:lnSpc>
              <a:spcBef>
                <a:spcPts val="0"/>
              </a:spcBef>
              <a:spcAft>
                <a:spcPts val="0"/>
              </a:spcAft>
              <a:buClrTx/>
              <a:buSzTx/>
              <a:buFontTx/>
              <a:buNone/>
              <a:defRPr/>
            </a:pPr>
            <a:r>
              <a:rPr kumimoji="0" lang="zh-CN" altLang="en-US"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审核评估动员会（</a:t>
            </a:r>
            <a:r>
              <a:rPr kumimoji="0" lang="en-US" altLang="zh-CN"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2015</a:t>
            </a:r>
            <a:r>
              <a:rPr kumimoji="0" lang="zh-CN" altLang="en-US"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年</a:t>
            </a:r>
            <a:r>
              <a:rPr kumimoji="0" lang="en-US" altLang="zh-CN"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4</a:t>
            </a:r>
            <a:r>
              <a:rPr kumimoji="0" lang="zh-CN" altLang="en-US"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月</a:t>
            </a:r>
            <a:r>
              <a:rPr kumimoji="0" lang="en-US" altLang="zh-CN"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30</a:t>
            </a:r>
            <a:r>
              <a:rPr kumimoji="0" lang="zh-CN" altLang="en-US"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rPr>
              <a:t>日）</a:t>
            </a:r>
            <a:endParaRPr kumimoji="0" lang="en-US" altLang="zh-CN" sz="2000" b="1" kern="1200" cap="none" spc="0" normalizeH="0" baseline="0" noProof="0" dirty="0">
              <a:ln w="12700">
                <a:solidFill>
                  <a:srgbClr val="BE1E2D"/>
                </a:solidFill>
                <a:prstDash val="solid"/>
              </a:ln>
              <a:solidFill>
                <a:prstClr val="white">
                  <a:lumMod val="95000"/>
                </a:prstClr>
              </a:solidFill>
              <a:latin typeface="华文中宋" panose="02010600040101010101" pitchFamily="2" charset="-122"/>
              <a:ea typeface="华文中宋" panose="02010600040101010101" pitchFamily="2" charset="-122"/>
              <a:cs typeface="+mn-cs"/>
            </a:endParaRPr>
          </a:p>
          <a:p>
            <a:pPr marR="0" defTabSz="914400" fontAlgn="auto">
              <a:lnSpc>
                <a:spcPct val="150000"/>
              </a:lnSpc>
              <a:spcBef>
                <a:spcPts val="0"/>
              </a:spcBef>
              <a:spcAft>
                <a:spcPts val="0"/>
              </a:spcAft>
              <a:buClrTx/>
              <a:buSzTx/>
              <a:buFontTx/>
              <a:buNone/>
              <a:defRPr/>
            </a:pPr>
            <a:r>
              <a:rPr kumimoji="0" lang="en-US" altLang="zh-CN" sz="2700" b="1" kern="1200" cap="none" spc="0" normalizeH="0" baseline="0" noProof="0" dirty="0">
                <a:ln w="12700">
                  <a:solidFill>
                    <a:srgbClr val="BE1E2D"/>
                  </a:solidFill>
                  <a:prstDash val="solid"/>
                </a:ln>
                <a:solidFill>
                  <a:prstClr val="black"/>
                </a:solidFill>
                <a:latin typeface="微软雅黑" panose="020B0503020204020204" pitchFamily="34" charset="-122"/>
                <a:ea typeface="微软雅黑" panose="020B0503020204020204" pitchFamily="34" charset="-122"/>
                <a:cs typeface="+mn-cs"/>
              </a:rPr>
              <a:t>       </a:t>
            </a:r>
          </a:p>
          <a:p>
            <a:pPr marR="0" defTabSz="914400" fontAlgn="auto">
              <a:lnSpc>
                <a:spcPct val="150000"/>
              </a:lnSpc>
              <a:spcBef>
                <a:spcPts val="0"/>
              </a:spcBef>
              <a:spcAft>
                <a:spcPts val="0"/>
              </a:spcAft>
              <a:buClrTx/>
              <a:buSzTx/>
              <a:buFontTx/>
              <a:buNone/>
              <a:defRPr/>
            </a:pPr>
            <a:endParaRPr kumimoji="0" lang="en-US" altLang="zh-CN" sz="2700" b="1" kern="1200" cap="none" spc="0" normalizeH="0" baseline="0" noProof="0" dirty="0">
              <a:ln w="12700">
                <a:solidFill>
                  <a:srgbClr val="BE1E2D"/>
                </a:solidFill>
                <a:prstDash val="solid"/>
              </a:ln>
              <a:solidFill>
                <a:prstClr val="white"/>
              </a:solidFill>
              <a:latin typeface="微软雅黑" panose="020B0503020204020204" pitchFamily="34" charset="-122"/>
              <a:ea typeface="微软雅黑" panose="020B0503020204020204" pitchFamily="34" charset="-122"/>
              <a:cs typeface="+mn-cs"/>
            </a:endParaRPr>
          </a:p>
          <a:p>
            <a:pPr marR="0" defTabSz="914400" fontAlgn="auto">
              <a:lnSpc>
                <a:spcPct val="150000"/>
              </a:lnSpc>
              <a:spcBef>
                <a:spcPts val="0"/>
              </a:spcBef>
              <a:spcAft>
                <a:spcPts val="0"/>
              </a:spcAft>
              <a:buClrTx/>
              <a:buSzTx/>
              <a:buFontTx/>
              <a:buNone/>
              <a:defRPr/>
            </a:pPr>
            <a:endParaRPr kumimoji="0" lang="en-US" altLang="zh-CN" sz="2700" b="1" kern="1200" cap="none" spc="0" normalizeH="0" baseline="0" noProof="0" dirty="0">
              <a:ln w="12700">
                <a:solidFill>
                  <a:srgbClr val="BE1E2D"/>
                </a:solidFill>
                <a:prstDash val="solid"/>
              </a:ln>
              <a:solidFill>
                <a:prstClr val="white"/>
              </a:solidFill>
              <a:latin typeface="微软雅黑" panose="020B0503020204020204" pitchFamily="34" charset="-122"/>
              <a:ea typeface="微软雅黑" panose="020B0503020204020204" pitchFamily="34" charset="-122"/>
              <a:cs typeface="+mn-cs"/>
            </a:endParaRPr>
          </a:p>
          <a:p>
            <a:pPr marR="0" defTabSz="914400" fontAlgn="auto">
              <a:lnSpc>
                <a:spcPct val="150000"/>
              </a:lnSpc>
              <a:spcBef>
                <a:spcPts val="0"/>
              </a:spcBef>
              <a:spcAft>
                <a:spcPts val="0"/>
              </a:spcAft>
              <a:buClrTx/>
              <a:buSzTx/>
              <a:buFontTx/>
              <a:buNone/>
              <a:defRPr/>
            </a:pPr>
            <a:endParaRPr kumimoji="0" lang="en-US" altLang="zh-CN" sz="2700" b="1" kern="1200" cap="none" spc="0" normalizeH="0" baseline="0" noProof="0" dirty="0">
              <a:ln w="12700">
                <a:solidFill>
                  <a:srgbClr val="BE1E2D"/>
                </a:solidFill>
                <a:prstDash val="solid"/>
              </a:ln>
              <a:solidFill>
                <a:prstClr val="white"/>
              </a:solidFill>
              <a:latin typeface="微软雅黑" panose="020B0503020204020204" pitchFamily="34" charset="-122"/>
              <a:ea typeface="微软雅黑" panose="020B0503020204020204" pitchFamily="34" charset="-122"/>
              <a:cs typeface="+mn-cs"/>
            </a:endParaRPr>
          </a:p>
          <a:p>
            <a:pPr marR="0" defTabSz="914400" fontAlgn="auto">
              <a:lnSpc>
                <a:spcPct val="150000"/>
              </a:lnSpc>
              <a:spcBef>
                <a:spcPts val="0"/>
              </a:spcBef>
              <a:spcAft>
                <a:spcPts val="0"/>
              </a:spcAft>
              <a:buClrTx/>
              <a:buSzTx/>
              <a:buFontTx/>
              <a:buNone/>
              <a:defRPr/>
            </a:pPr>
            <a:endParaRPr kumimoji="0" lang="en-US" altLang="zh-CN" sz="2700" b="1" kern="1200" cap="none" spc="0" normalizeH="0" baseline="0" noProof="0" dirty="0">
              <a:ln w="12700">
                <a:solidFill>
                  <a:srgbClr val="BE1E2D"/>
                </a:solidFill>
                <a:prstDash val="solid"/>
              </a:ln>
              <a:solidFill>
                <a:prstClr val="white"/>
              </a:solidFill>
              <a:latin typeface="微软雅黑" panose="020B0503020204020204" pitchFamily="34" charset="-122"/>
              <a:ea typeface="微软雅黑" panose="020B0503020204020204" pitchFamily="34" charset="-122"/>
              <a:cs typeface="+mn-cs"/>
            </a:endParaRPr>
          </a:p>
          <a:p>
            <a:pPr marR="0" defTabSz="914400" fontAlgn="auto">
              <a:lnSpc>
                <a:spcPct val="150000"/>
              </a:lnSpc>
              <a:spcBef>
                <a:spcPts val="0"/>
              </a:spcBef>
              <a:spcAft>
                <a:spcPts val="0"/>
              </a:spcAft>
              <a:buClrTx/>
              <a:buSzTx/>
              <a:buFontTx/>
              <a:buNone/>
              <a:defRPr/>
            </a:pPr>
            <a:endParaRPr kumimoji="0" lang="en-US" altLang="zh-CN" sz="2700" b="1" kern="1200" cap="none" spc="0" normalizeH="0" baseline="0" noProof="0" dirty="0">
              <a:ln w="12700">
                <a:solidFill>
                  <a:srgbClr val="BE1E2D"/>
                </a:solidFill>
                <a:prstDash val="solid"/>
              </a:ln>
              <a:solidFill>
                <a:prstClr val="white"/>
              </a:solidFill>
              <a:latin typeface="微软雅黑" panose="020B0503020204020204" pitchFamily="34" charset="-122"/>
              <a:ea typeface="微软雅黑" panose="020B0503020204020204" pitchFamily="34" charset="-122"/>
              <a:cs typeface="+mn-cs"/>
            </a:endParaRPr>
          </a:p>
          <a:p>
            <a:pPr marR="0" defTabSz="914400" fontAlgn="auto">
              <a:lnSpc>
                <a:spcPct val="150000"/>
              </a:lnSpc>
              <a:spcBef>
                <a:spcPts val="0"/>
              </a:spcBef>
              <a:spcAft>
                <a:spcPts val="0"/>
              </a:spcAft>
              <a:buClrTx/>
              <a:buSzTx/>
              <a:buFontTx/>
              <a:buNone/>
              <a:defRPr/>
            </a:pPr>
            <a:endParaRPr kumimoji="0" lang="en-US" altLang="zh-CN" sz="2700" b="1" kern="1200" cap="none" spc="0" normalizeH="0" baseline="0" noProof="0" dirty="0">
              <a:ln w="12700">
                <a:solidFill>
                  <a:srgbClr val="BE1E2D"/>
                </a:solidFill>
                <a:prstDash val="solid"/>
              </a:ln>
              <a:solidFill>
                <a:prstClr val="white"/>
              </a:solidFill>
              <a:latin typeface="微软雅黑" panose="020B0503020204020204" pitchFamily="34" charset="-122"/>
              <a:ea typeface="微软雅黑" panose="020B0503020204020204" pitchFamily="34" charset="-122"/>
              <a:cs typeface="+mn-cs"/>
            </a:endParaRPr>
          </a:p>
        </p:txBody>
      </p:sp>
      <p:pic>
        <p:nvPicPr>
          <p:cNvPr id="12293" name="Picture 2"/>
          <p:cNvPicPr>
            <a:picLocks noChangeAspect="1"/>
          </p:cNvPicPr>
          <p:nvPr/>
        </p:nvPicPr>
        <p:blipFill>
          <a:blip r:embed="rId3"/>
          <a:stretch>
            <a:fillRect/>
          </a:stretch>
        </p:blipFill>
        <p:spPr>
          <a:xfrm>
            <a:off x="0" y="908050"/>
            <a:ext cx="9144000" cy="5329238"/>
          </a:xfrm>
          <a:prstGeom prst="rect">
            <a:avLst/>
          </a:prstGeom>
          <a:noFill/>
          <a:ln w="9525">
            <a:noFill/>
          </a:ln>
        </p:spPr>
      </p:pic>
      <p:sp>
        <p:nvSpPr>
          <p:cNvPr id="2" name="灯片编号占位符 1"/>
          <p:cNvSpPr txBox="1">
            <a:spLocks noGrp="1"/>
          </p:cNvSpPr>
          <p:nvPr>
            <p:ph type="sldNum" sz="quarter" idx="12"/>
          </p:nvPr>
        </p:nvSpPr>
        <p:spPr>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latin typeface="Franklin Gothic Book" pitchFamily="34" charset="0"/>
                <a:ea typeface="华文楷体" panose="02010600040101010101" pitchFamily="2" charset="-122"/>
              </a:rPr>
              <a:t>8</a:t>
            </a:fld>
            <a:endParaRPr lang="zh-CN" altLang="en-US" sz="1200" dirty="0">
              <a:solidFill>
                <a:srgbClr val="898989"/>
              </a:solidFill>
              <a:latin typeface="Franklin Gothic Book" pitchFamily="34" charset="0"/>
              <a:ea typeface="华文楷体"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stretch>
            <a:fillRect/>
          </a:stretch>
        </p:blipFill>
        <p:spPr>
          <a:xfrm>
            <a:off x="71438" y="80963"/>
            <a:ext cx="9001125" cy="3294062"/>
          </a:xfrm>
          <a:prstGeom prst="rect">
            <a:avLst/>
          </a:prstGeom>
          <a:noFill/>
          <a:ln w="9525">
            <a:noFill/>
          </a:ln>
        </p:spPr>
      </p:pic>
      <p:pic>
        <p:nvPicPr>
          <p:cNvPr id="13315" name="Picture 3"/>
          <p:cNvPicPr>
            <a:picLocks noChangeAspect="1"/>
          </p:cNvPicPr>
          <p:nvPr/>
        </p:nvPicPr>
        <p:blipFill>
          <a:blip r:embed="rId3"/>
          <a:stretch>
            <a:fillRect/>
          </a:stretch>
        </p:blipFill>
        <p:spPr>
          <a:xfrm>
            <a:off x="58738" y="3375025"/>
            <a:ext cx="4260850" cy="3255963"/>
          </a:xfrm>
          <a:prstGeom prst="rect">
            <a:avLst/>
          </a:prstGeom>
          <a:noFill/>
          <a:ln w="9525">
            <a:noFill/>
          </a:ln>
        </p:spPr>
      </p:pic>
      <p:pic>
        <p:nvPicPr>
          <p:cNvPr id="13316" name="Picture 4" descr="I:\审核评估照片\华南师范大学审核评估照片\反馈会.jpg"/>
          <p:cNvPicPr>
            <a:picLocks noChangeAspect="1"/>
          </p:cNvPicPr>
          <p:nvPr/>
        </p:nvPicPr>
        <p:blipFill>
          <a:blip r:embed="rId4"/>
          <a:stretch>
            <a:fillRect/>
          </a:stretch>
        </p:blipFill>
        <p:spPr>
          <a:xfrm>
            <a:off x="4319588" y="3375025"/>
            <a:ext cx="4752975" cy="3255963"/>
          </a:xfrm>
          <a:prstGeom prst="rect">
            <a:avLst/>
          </a:prstGeom>
          <a:noFill/>
          <a:ln w="9525">
            <a:noFill/>
          </a:ln>
        </p:spPr>
      </p:pic>
      <p:sp>
        <p:nvSpPr>
          <p:cNvPr id="13317" name="灯片编号占位符 1"/>
          <p:cNvSpPr txBox="1">
            <a:spLocks noGrp="1"/>
          </p:cNvSpPr>
          <p:nvPr>
            <p:ph type="sldNum" sz="quarter" idx="12"/>
          </p:nvPr>
        </p:nvSpPr>
        <p:spPr>
          <a:ln/>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Calibri" panose="020F0502020204030204" pitchFamily="34" charset="0"/>
              </a:rPr>
              <a:t>9</a:t>
            </a:fld>
            <a:endParaRPr lang="zh-CN" altLang="en-US" sz="1200" dirty="0">
              <a:solidFill>
                <a:srgbClr val="898989"/>
              </a:solidFill>
              <a:sym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1660</Words>
  <Application>Microsoft Office PowerPoint</Application>
  <PresentationFormat>全屏显示(4:3)</PresentationFormat>
  <Paragraphs>222</Paragraphs>
  <Slides>54</Slides>
  <Notes>13</Notes>
  <HiddenSlides>0</HiddenSlides>
  <MMClips>0</MMClips>
  <ScaleCrop>false</ScaleCrop>
  <HeadingPairs>
    <vt:vector size="4" baseType="variant">
      <vt:variant>
        <vt:lpstr>主题</vt:lpstr>
      </vt:variant>
      <vt:variant>
        <vt:i4>2</vt:i4>
      </vt:variant>
      <vt:variant>
        <vt:lpstr>幻灯片标题</vt:lpstr>
      </vt:variant>
      <vt:variant>
        <vt:i4>54</vt:i4>
      </vt:variant>
    </vt:vector>
  </HeadingPairs>
  <TitlesOfParts>
    <vt:vector size="56" baseType="lpstr">
      <vt:lpstr>Office 主题​​</vt:lpstr>
      <vt:lpstr>3_Office 主题​​</vt:lpstr>
      <vt:lpstr>PowerPoint 演示文稿</vt:lpstr>
      <vt:lpstr>PowerPoint 演示文稿</vt:lpstr>
      <vt:lpstr>（一）我国教学评估制度</vt:lpstr>
      <vt:lpstr>  （二）审核评估是什么  </vt:lpstr>
      <vt:lpstr>  （三）审核评估结论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审核评估支撑材料网http://shpg.scnu.edu.cn/shpgzccl/</vt:lpstr>
      <vt:lpstr>4.撰写3个报告</vt:lpstr>
      <vt:lpstr>5.形成4类材料</vt:lpstr>
      <vt:lpstr>6.提交5个校长办公会议议题</vt:lpstr>
      <vt:lpstr>7.进行5次中层工作会议交流</vt:lpstr>
      <vt:lpstr>8.召开9次主管教学副院长会议</vt:lpstr>
      <vt:lpstr>9.修订教学管理规范</vt:lpstr>
      <vt:lpstr>10.内涵建设</vt:lpstr>
      <vt:lpstr>专家组实地评估</vt:lpstr>
      <vt:lpstr>PowerPoint 演示文稿</vt:lpstr>
      <vt:lpstr>PowerPoint 演示文稿</vt:lpstr>
      <vt:lpstr>PowerPoint 演示文稿</vt:lpstr>
      <vt:lpstr>PowerPoint 演示文稿</vt:lpstr>
      <vt:lpstr>         （1）核心部门接受培训 （2）任务分解 （3）部门研讨 （4）撰写、研讨、修改 （5）教务处统稿</vt:lpstr>
      <vt:lpstr>         （1）认识重要性 （2）研究核心文件、关注核心数据 （3）任务分解 （4）部门填写、研讨、修改 （5）统稿 （6）深入分析本校数据分析报告</vt:lpstr>
      <vt:lpstr>（1）数据库时间节点</vt:lpstr>
      <vt:lpstr>（2）认真研究数据分析报告模板 </vt:lpstr>
      <vt:lpstr>3、案头材料</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四、对审核评估的若干思考</vt:lpstr>
      <vt:lpstr>四、对审核评估的若干思考</vt:lpstr>
      <vt:lpstr>四、对审核评估的若干思考</vt:lpstr>
      <vt:lpstr>高等教育核心文件</vt:lpstr>
      <vt:lpstr>PowerPoint 演示文稿</vt:lpstr>
      <vt:lpstr>四、对审核评估的若干思考</vt:lpstr>
      <vt:lpstr>四、对审核评估的若干思考</vt:lpstr>
      <vt:lpstr>四、对审核评估的若干思考</vt:lpstr>
      <vt:lpstr>四、对审核评估的若干思考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Administrator</cp:lastModifiedBy>
  <cp:revision>485</cp:revision>
  <cp:lastPrinted>2016-03-03T04:13:13Z</cp:lastPrinted>
  <dcterms:created xsi:type="dcterms:W3CDTF">2013-07-15T18:07:00Z</dcterms:created>
  <dcterms:modified xsi:type="dcterms:W3CDTF">2018-03-14T12:48:03Z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