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7" r:id="rId4"/>
    <p:sldId id="294" r:id="rId5"/>
    <p:sldId id="296" r:id="rId6"/>
    <p:sldId id="265" r:id="rId7"/>
    <p:sldId id="259" r:id="rId8"/>
    <p:sldId id="274" r:id="rId9"/>
    <p:sldId id="276" r:id="rId10"/>
    <p:sldId id="263" r:id="rId11"/>
    <p:sldId id="262" r:id="rId12"/>
    <p:sldId id="261" r:id="rId13"/>
    <p:sldId id="260" r:id="rId14"/>
    <p:sldId id="269" r:id="rId15"/>
    <p:sldId id="268" r:id="rId16"/>
    <p:sldId id="277" r:id="rId17"/>
    <p:sldId id="270" r:id="rId18"/>
    <p:sldId id="271" r:id="rId19"/>
    <p:sldId id="295" r:id="rId20"/>
    <p:sldId id="297" r:id="rId21"/>
    <p:sldId id="272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09" autoAdjust="0"/>
  </p:normalViewPr>
  <p:slideViewPr>
    <p:cSldViewPr>
      <p:cViewPr varScale="1">
        <p:scale>
          <a:sx n="58" d="100"/>
          <a:sy n="58" d="100"/>
        </p:scale>
        <p:origin x="-8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5040562" cy="367102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1270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副标题 2"/>
          <p:cNvSpPr txBox="1">
            <a:spLocks/>
          </p:cNvSpPr>
          <p:nvPr/>
        </p:nvSpPr>
        <p:spPr bwMode="auto">
          <a:xfrm>
            <a:off x="2250281" y="4591997"/>
            <a:ext cx="4643438" cy="93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0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新疆师范大学教务处</a:t>
            </a:r>
            <a:endParaRPr lang="en-US" altLang="zh-CN" sz="20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endParaRPr lang="en-US" altLang="zh-CN" sz="1050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en-US" altLang="zh-CN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2016</a:t>
            </a:r>
            <a:r>
              <a:rPr lang="zh-CN" altLang="en-US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年</a:t>
            </a:r>
            <a:r>
              <a:rPr lang="en-US" altLang="zh-CN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10</a:t>
            </a:r>
            <a:r>
              <a:rPr lang="zh-CN" altLang="en-US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月</a:t>
            </a:r>
            <a:r>
              <a:rPr lang="en-US" altLang="zh-CN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17</a:t>
            </a:r>
            <a:r>
              <a:rPr lang="zh-CN" altLang="en-US" sz="2000" b="1" dirty="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日</a:t>
            </a:r>
            <a:endParaRPr lang="zh-CN" altLang="en-US" sz="2000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altLang="zh-CN" sz="20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" name="矩形 1"/>
          <p:cNvSpPr>
            <a:spLocks noChangeArrowheads="1"/>
          </p:cNvSpPr>
          <p:nvPr/>
        </p:nvSpPr>
        <p:spPr bwMode="auto">
          <a:xfrm>
            <a:off x="1014825" y="1412776"/>
            <a:ext cx="71143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新疆师范大学昆仑校区</a:t>
            </a:r>
            <a:endParaRPr lang="en-US" altLang="zh-CN" sz="4800" b="1" dirty="0" smtClean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本科专业评估迎评培训</a:t>
            </a:r>
            <a:endParaRPr lang="en-US" altLang="zh-CN" sz="4800" b="1" dirty="0" smtClean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65"/>
          <a:stretch/>
        </p:blipFill>
        <p:spPr bwMode="auto">
          <a:xfrm>
            <a:off x="357158" y="428604"/>
            <a:ext cx="1005392" cy="1013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2.1</a:t>
            </a:r>
            <a:r>
              <a:rPr lang="zh-CN" altLang="zh-CN" b="1" dirty="0" smtClean="0">
                <a:solidFill>
                  <a:srgbClr val="FF0000"/>
                </a:solidFill>
              </a:rPr>
              <a:t>听取专业汇报（</a:t>
            </a:r>
            <a:r>
              <a:rPr lang="en-US" altLang="zh-CN" b="1" dirty="0" smtClean="0">
                <a:solidFill>
                  <a:srgbClr val="FF0000"/>
                </a:solidFill>
              </a:rPr>
              <a:t>15</a:t>
            </a:r>
            <a:r>
              <a:rPr lang="zh-CN" altLang="zh-CN" b="1" dirty="0" smtClean="0">
                <a:solidFill>
                  <a:srgbClr val="FF0000"/>
                </a:solidFill>
              </a:rPr>
              <a:t>分钟）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2.1.1</a:t>
            </a:r>
            <a:r>
              <a:rPr lang="zh-CN" altLang="zh-CN" b="1" dirty="0" smtClean="0"/>
              <a:t>专业汇报重点（评估指标体系</a:t>
            </a:r>
            <a:r>
              <a:rPr lang="en-US" altLang="zh-CN" b="1" dirty="0" smtClean="0"/>
              <a:t>1.</a:t>
            </a:r>
            <a:r>
              <a:rPr lang="zh-CN" altLang="zh-CN" b="1" dirty="0" smtClean="0"/>
              <a:t>“专业定位”）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 </a:t>
            </a:r>
            <a:r>
              <a:rPr lang="zh-CN" altLang="zh-CN" dirty="0" smtClean="0"/>
              <a:t>了解专业培养</a:t>
            </a:r>
            <a:r>
              <a:rPr lang="zh-CN" altLang="zh-CN" dirty="0" smtClean="0">
                <a:solidFill>
                  <a:srgbClr val="FF0000"/>
                </a:solidFill>
              </a:rPr>
              <a:t>目标</a:t>
            </a:r>
            <a:r>
              <a:rPr lang="zh-CN" altLang="zh-CN" dirty="0" smtClean="0"/>
              <a:t>是否清晰，专业的</a:t>
            </a:r>
            <a:r>
              <a:rPr lang="zh-CN" altLang="zh-CN" dirty="0" smtClean="0">
                <a:solidFill>
                  <a:srgbClr val="FF0000"/>
                </a:solidFill>
              </a:rPr>
              <a:t>成绩</a:t>
            </a:r>
            <a:r>
              <a:rPr lang="zh-CN" altLang="zh-CN" dirty="0" smtClean="0"/>
              <a:t>、</a:t>
            </a:r>
            <a:r>
              <a:rPr lang="zh-CN" altLang="zh-CN" dirty="0" smtClean="0">
                <a:solidFill>
                  <a:srgbClr val="FF0000"/>
                </a:solidFill>
              </a:rPr>
              <a:t>问题</a:t>
            </a:r>
            <a:r>
              <a:rPr lang="zh-CN" altLang="zh-CN" dirty="0" smtClean="0"/>
              <a:t>、</a:t>
            </a:r>
            <a:r>
              <a:rPr lang="zh-CN" altLang="zh-CN" dirty="0" smtClean="0">
                <a:solidFill>
                  <a:srgbClr val="FF0000"/>
                </a:solidFill>
              </a:rPr>
              <a:t>特色</a:t>
            </a:r>
            <a:r>
              <a:rPr lang="zh-CN" altLang="zh-CN" dirty="0" smtClean="0"/>
              <a:t>在哪里，未来有何</a:t>
            </a:r>
            <a:r>
              <a:rPr lang="zh-CN" altLang="zh-CN" dirty="0" smtClean="0">
                <a:solidFill>
                  <a:srgbClr val="FF0000"/>
                </a:solidFill>
              </a:rPr>
              <a:t>规划</a:t>
            </a:r>
            <a:r>
              <a:rPr lang="zh-CN" altLang="zh-CN" dirty="0" smtClean="0"/>
              <a:t>，专业负责人对本专业存在的</a:t>
            </a:r>
            <a:r>
              <a:rPr lang="zh-CN" altLang="zh-CN" dirty="0" smtClean="0">
                <a:solidFill>
                  <a:srgbClr val="FF0000"/>
                </a:solidFill>
              </a:rPr>
              <a:t>问题</a:t>
            </a:r>
            <a:r>
              <a:rPr lang="zh-CN" altLang="zh-CN" dirty="0" smtClean="0"/>
              <a:t>是否进行深入剖析，</a:t>
            </a:r>
            <a:r>
              <a:rPr lang="zh-CN" altLang="zh-CN" dirty="0" smtClean="0">
                <a:solidFill>
                  <a:srgbClr val="FF0000"/>
                </a:solidFill>
              </a:rPr>
              <a:t>措施</a:t>
            </a:r>
            <a:r>
              <a:rPr lang="zh-CN" altLang="zh-CN" dirty="0" smtClean="0"/>
              <a:t>是否得力。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2.1.2</a:t>
            </a:r>
            <a:r>
              <a:rPr lang="zh-CN" altLang="zh-CN" b="1" dirty="0" smtClean="0"/>
              <a:t>专业汇报程序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专业负责人汇报</a:t>
            </a:r>
            <a:r>
              <a:rPr lang="en-US" altLang="zh-CN" dirty="0" smtClean="0"/>
              <a:t>10</a:t>
            </a:r>
            <a:r>
              <a:rPr lang="zh-CN" altLang="zh-CN" dirty="0" smtClean="0"/>
              <a:t>分钟，回答专家提问</a:t>
            </a:r>
            <a:r>
              <a:rPr lang="en-US" altLang="zh-CN" dirty="0" smtClean="0"/>
              <a:t>5</a:t>
            </a:r>
            <a:r>
              <a:rPr lang="zh-CN" altLang="zh-CN" dirty="0" smtClean="0"/>
              <a:t>分钟。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2.1.3</a:t>
            </a:r>
            <a:r>
              <a:rPr lang="zh-CN" altLang="zh-CN" b="1" dirty="0" smtClean="0"/>
              <a:t>专家填写材料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专家针对《新疆师范大学本科专业评估评分表》“专业定位”栏（</a:t>
            </a:r>
            <a:r>
              <a:rPr lang="en-US" altLang="zh-CN" dirty="0" smtClean="0"/>
              <a:t>1.1</a:t>
            </a:r>
            <a:r>
              <a:rPr lang="zh-CN" altLang="zh-CN" dirty="0" smtClean="0"/>
              <a:t>“专业培养目标”、</a:t>
            </a:r>
            <a:r>
              <a:rPr lang="en-US" altLang="zh-CN" dirty="0" smtClean="0"/>
              <a:t>1.2</a:t>
            </a:r>
            <a:r>
              <a:rPr lang="zh-CN" altLang="zh-CN" dirty="0" smtClean="0"/>
              <a:t>“专业发展规划”）进行评分</a:t>
            </a:r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分，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个观测点）</a:t>
            </a:r>
            <a:r>
              <a:rPr lang="zh-CN" altLang="zh-CN" dirty="0" smtClean="0"/>
              <a:t>。</a:t>
            </a:r>
          </a:p>
          <a:p>
            <a:pPr>
              <a:lnSpc>
                <a:spcPct val="17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2.2</a:t>
            </a:r>
            <a:r>
              <a:rPr lang="zh-CN" altLang="zh-CN" b="1" dirty="0" smtClean="0">
                <a:solidFill>
                  <a:srgbClr val="FF0000"/>
                </a:solidFill>
              </a:rPr>
              <a:t>听课看课（</a:t>
            </a:r>
            <a:r>
              <a:rPr lang="en-US" altLang="zh-CN" b="1" dirty="0" smtClean="0">
                <a:solidFill>
                  <a:srgbClr val="FF0000"/>
                </a:solidFill>
              </a:rPr>
              <a:t>20</a:t>
            </a:r>
            <a:r>
              <a:rPr lang="zh-CN" altLang="zh-CN" b="1" dirty="0" smtClean="0">
                <a:solidFill>
                  <a:srgbClr val="FF0000"/>
                </a:solidFill>
              </a:rPr>
              <a:t>分钟</a:t>
            </a:r>
            <a:r>
              <a:rPr lang="zh-CN" altLang="en-US" b="1" dirty="0" smtClean="0">
                <a:solidFill>
                  <a:srgbClr val="FF0000"/>
                </a:solidFill>
              </a:rPr>
              <a:t>，联络员要提前落实好上课地点</a:t>
            </a:r>
            <a:r>
              <a:rPr lang="zh-CN" altLang="zh-CN" b="1" dirty="0" smtClean="0">
                <a:solidFill>
                  <a:srgbClr val="FF0000"/>
                </a:solidFill>
              </a:rPr>
              <a:t>）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2.2.1</a:t>
            </a:r>
            <a:r>
              <a:rPr lang="zh-CN" altLang="zh-CN" b="1" dirty="0" smtClean="0"/>
              <a:t>听课看课重点（评估指标体系</a:t>
            </a:r>
            <a:r>
              <a:rPr lang="en-US" altLang="zh-CN" b="1" dirty="0" smtClean="0"/>
              <a:t>4.</a:t>
            </a:r>
            <a:r>
              <a:rPr lang="zh-CN" altLang="zh-CN" b="1" dirty="0" smtClean="0"/>
              <a:t>“培养过程”</a:t>
            </a:r>
            <a:r>
              <a:rPr lang="en-US" altLang="zh-CN" b="1" dirty="0" smtClean="0"/>
              <a:t>——4.3</a:t>
            </a:r>
            <a:r>
              <a:rPr lang="zh-CN" altLang="zh-CN" b="1" dirty="0" smtClean="0"/>
              <a:t>“课堂教学”）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了解教学内容、教学方法、学生学习方式（学生学习积极性、是否主动学习）、课程考核评价（对学生是否采取适当的的形成性评价）四方面。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2.2.2</a:t>
            </a:r>
            <a:r>
              <a:rPr lang="zh-CN" altLang="zh-CN" b="1" dirty="0" smtClean="0"/>
              <a:t>听课看课程序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专家组根据专业当天提供的开课情况列表选择专业核心课程听课。专家可完整听完一节课或灵活听课（</a:t>
            </a:r>
            <a:r>
              <a:rPr lang="zh-CN" altLang="zh-CN" dirty="0" smtClean="0">
                <a:solidFill>
                  <a:srgbClr val="FF0000"/>
                </a:solidFill>
              </a:rPr>
              <a:t>了解清楚听课需要的信息可提前离开</a:t>
            </a:r>
            <a:r>
              <a:rPr lang="zh-CN" altLang="zh-CN" dirty="0" smtClean="0"/>
              <a:t>）。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2.2.3</a:t>
            </a:r>
            <a:r>
              <a:rPr lang="zh-CN" altLang="zh-CN" b="1" dirty="0" smtClean="0"/>
              <a:t>听课看课填写材料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专家听课过程中填写《新疆师范大学听课表》和对《新疆师范大学本科专业评估评分表》</a:t>
            </a:r>
            <a:r>
              <a:rPr lang="en-US" altLang="zh-CN" dirty="0" smtClean="0"/>
              <a:t>4.</a:t>
            </a:r>
            <a:r>
              <a:rPr lang="zh-CN" altLang="zh-CN" dirty="0" smtClean="0"/>
              <a:t>“培养过程”</a:t>
            </a:r>
            <a:r>
              <a:rPr lang="en-US" altLang="zh-CN" dirty="0" smtClean="0"/>
              <a:t>——4.3.</a:t>
            </a:r>
            <a:r>
              <a:rPr lang="zh-CN" altLang="zh-CN" dirty="0" smtClean="0"/>
              <a:t>“课堂教学”栏</a:t>
            </a:r>
            <a:r>
              <a:rPr lang="en-US" altLang="zh-CN" dirty="0" smtClean="0"/>
              <a:t>4.3.1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4.3.2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4.3.3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4.3.4</a:t>
            </a:r>
            <a:r>
              <a:rPr lang="zh-CN" altLang="zh-CN" dirty="0" smtClean="0"/>
              <a:t>进行评分</a:t>
            </a:r>
            <a:r>
              <a:rPr lang="zh-CN" altLang="en-US" dirty="0" smtClean="0"/>
              <a:t>（</a:t>
            </a:r>
            <a:r>
              <a:rPr lang="en-US" altLang="zh-CN" dirty="0" smtClean="0"/>
              <a:t>8</a:t>
            </a:r>
            <a:r>
              <a:rPr lang="zh-CN" altLang="en-US" dirty="0" smtClean="0"/>
              <a:t>分，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个观测点）</a:t>
            </a:r>
            <a:r>
              <a:rPr lang="zh-CN" altLang="zh-CN" dirty="0" smtClean="0"/>
              <a:t>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2.3</a:t>
            </a:r>
            <a:r>
              <a:rPr lang="zh-CN" altLang="zh-CN" b="1" dirty="0" smtClean="0">
                <a:solidFill>
                  <a:srgbClr val="FF0000"/>
                </a:solidFill>
              </a:rPr>
              <a:t>考察走访（</a:t>
            </a:r>
            <a:r>
              <a:rPr lang="en-US" altLang="zh-CN" b="1" dirty="0" smtClean="0">
                <a:solidFill>
                  <a:srgbClr val="FF0000"/>
                </a:solidFill>
              </a:rPr>
              <a:t>30</a:t>
            </a:r>
            <a:r>
              <a:rPr lang="zh-CN" altLang="zh-CN" b="1" dirty="0" smtClean="0">
                <a:solidFill>
                  <a:srgbClr val="FF0000"/>
                </a:solidFill>
              </a:rPr>
              <a:t>分钟</a:t>
            </a:r>
            <a:r>
              <a:rPr lang="zh-CN" altLang="en-US" b="1" dirty="0" smtClean="0">
                <a:solidFill>
                  <a:srgbClr val="FF0000"/>
                </a:solidFill>
              </a:rPr>
              <a:t>，联络员提前联系实验室相关人员 ）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2.3.1</a:t>
            </a:r>
            <a:r>
              <a:rPr lang="zh-CN" altLang="zh-CN" b="1" dirty="0" smtClean="0"/>
              <a:t>考察走访重点</a:t>
            </a:r>
            <a:r>
              <a:rPr lang="zh-CN" altLang="zh-CN" dirty="0" smtClean="0"/>
              <a:t>（评估指标体系</a:t>
            </a:r>
            <a:r>
              <a:rPr lang="en-US" altLang="zh-CN" dirty="0" smtClean="0"/>
              <a:t>3.</a:t>
            </a:r>
            <a:r>
              <a:rPr lang="zh-CN" altLang="zh-CN" dirty="0" smtClean="0"/>
              <a:t>“教学条件与资源”</a:t>
            </a:r>
            <a:r>
              <a:rPr lang="en-US" altLang="zh-CN" dirty="0" smtClean="0"/>
              <a:t>——3.1.1</a:t>
            </a:r>
            <a:r>
              <a:rPr lang="zh-CN" altLang="zh-CN" dirty="0" smtClean="0"/>
              <a:t>实验室建设和</a:t>
            </a:r>
            <a:r>
              <a:rPr lang="en-US" altLang="zh-CN" dirty="0" smtClean="0"/>
              <a:t>4.</a:t>
            </a:r>
            <a:r>
              <a:rPr lang="zh-CN" altLang="zh-CN" dirty="0" smtClean="0"/>
              <a:t>“培养过程”</a:t>
            </a:r>
            <a:r>
              <a:rPr lang="en-US" altLang="zh-CN" dirty="0" smtClean="0"/>
              <a:t>——4.4.1</a:t>
            </a:r>
            <a:r>
              <a:rPr lang="zh-CN" altLang="zh-CN" dirty="0" smtClean="0"/>
              <a:t>实践教学体系和</a:t>
            </a:r>
            <a:r>
              <a:rPr lang="en-US" altLang="zh-CN" dirty="0" smtClean="0"/>
              <a:t>4.4.2</a:t>
            </a:r>
            <a:r>
              <a:rPr lang="zh-CN" altLang="zh-CN" dirty="0" smtClean="0"/>
              <a:t>实验教学）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2.3.2</a:t>
            </a:r>
            <a:r>
              <a:rPr lang="zh-CN" altLang="zh-CN" b="1" dirty="0" smtClean="0"/>
              <a:t>考察走访程序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</a:t>
            </a:r>
            <a:r>
              <a:rPr lang="zh-CN" altLang="zh-CN" dirty="0" smtClean="0"/>
              <a:t>考察实验室，同时了解实践教学体系和实验教学情况。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2.3.3</a:t>
            </a:r>
            <a:r>
              <a:rPr lang="zh-CN" altLang="zh-CN" b="1" dirty="0" smtClean="0"/>
              <a:t>考察走访填写材料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专家考察走访过程对《新疆师范大学本科专业评估评分表》</a:t>
            </a:r>
            <a:r>
              <a:rPr lang="en-US" altLang="zh-CN" dirty="0" smtClean="0"/>
              <a:t>3.</a:t>
            </a:r>
            <a:r>
              <a:rPr lang="zh-CN" altLang="zh-CN" dirty="0" smtClean="0"/>
              <a:t>“教学条件与教育资源”</a:t>
            </a:r>
            <a:r>
              <a:rPr lang="en-US" altLang="zh-CN" dirty="0" smtClean="0"/>
              <a:t>——3.1.1</a:t>
            </a:r>
            <a:r>
              <a:rPr lang="zh-CN" altLang="zh-CN" dirty="0" smtClean="0"/>
              <a:t>实验室建设和</a:t>
            </a:r>
            <a:r>
              <a:rPr lang="en-US" altLang="zh-CN" dirty="0" smtClean="0"/>
              <a:t>4.</a:t>
            </a:r>
            <a:r>
              <a:rPr lang="zh-CN" altLang="zh-CN" dirty="0" smtClean="0"/>
              <a:t>“培养过程”</a:t>
            </a:r>
            <a:r>
              <a:rPr lang="en-US" altLang="zh-CN" dirty="0" smtClean="0"/>
              <a:t>——4.4.1</a:t>
            </a:r>
            <a:r>
              <a:rPr lang="zh-CN" altLang="zh-CN" dirty="0" smtClean="0"/>
              <a:t>实践教学体系和</a:t>
            </a:r>
            <a:r>
              <a:rPr lang="en-US" altLang="zh-CN" dirty="0" smtClean="0"/>
              <a:t>4.4.2</a:t>
            </a:r>
            <a:r>
              <a:rPr lang="zh-CN" altLang="zh-CN" dirty="0" smtClean="0"/>
              <a:t>实验教学栏进行评分</a:t>
            </a:r>
            <a:r>
              <a:rPr lang="zh-CN" altLang="en-US" dirty="0" smtClean="0"/>
              <a:t>（</a:t>
            </a:r>
            <a:r>
              <a:rPr lang="en-US" altLang="zh-CN" dirty="0" smtClean="0"/>
              <a:t>9</a:t>
            </a:r>
            <a:r>
              <a:rPr lang="zh-CN" altLang="en-US" dirty="0" smtClean="0"/>
              <a:t>分，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个观测点。</a:t>
            </a:r>
            <a:r>
              <a:rPr lang="zh-CN" altLang="en-US" dirty="0" smtClean="0">
                <a:solidFill>
                  <a:srgbClr val="FF0000"/>
                </a:solidFill>
              </a:rPr>
              <a:t>文科</a:t>
            </a:r>
            <a:r>
              <a:rPr lang="zh-CN" altLang="en-US" dirty="0" smtClean="0"/>
              <a:t>）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2.4</a:t>
            </a:r>
            <a:r>
              <a:rPr lang="zh-CN" altLang="zh-CN" b="1" dirty="0" smtClean="0">
                <a:solidFill>
                  <a:srgbClr val="FF0000"/>
                </a:solidFill>
              </a:rPr>
              <a:t>文卷审阅（</a:t>
            </a:r>
            <a:r>
              <a:rPr lang="en-US" altLang="zh-CN" b="1" dirty="0" smtClean="0">
                <a:solidFill>
                  <a:srgbClr val="FF0000"/>
                </a:solidFill>
              </a:rPr>
              <a:t>30</a:t>
            </a:r>
            <a:r>
              <a:rPr lang="zh-CN" altLang="zh-CN" b="1" dirty="0" smtClean="0">
                <a:solidFill>
                  <a:srgbClr val="FF0000"/>
                </a:solidFill>
              </a:rPr>
              <a:t>分钟</a:t>
            </a:r>
            <a:r>
              <a:rPr lang="zh-CN" altLang="en-US" b="1" dirty="0" smtClean="0">
                <a:solidFill>
                  <a:srgbClr val="FF0000"/>
                </a:solidFill>
              </a:rPr>
              <a:t>，提前备好所有纸质文档</a:t>
            </a:r>
            <a:r>
              <a:rPr lang="zh-CN" altLang="zh-CN" b="1" dirty="0" smtClean="0">
                <a:solidFill>
                  <a:srgbClr val="FF0000"/>
                </a:solidFill>
              </a:rPr>
              <a:t>）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2.4.1</a:t>
            </a:r>
            <a:r>
              <a:rPr lang="zh-CN" altLang="zh-CN" b="1" dirty="0" smtClean="0"/>
              <a:t>文卷审阅重点</a:t>
            </a:r>
            <a:r>
              <a:rPr lang="zh-CN" altLang="zh-CN" dirty="0" smtClean="0"/>
              <a:t>（评估指标体系</a:t>
            </a:r>
            <a:r>
              <a:rPr lang="en-US" altLang="zh-CN" dirty="0" smtClean="0"/>
              <a:t>4.2</a:t>
            </a:r>
            <a:r>
              <a:rPr lang="zh-CN" altLang="zh-CN" dirty="0" smtClean="0"/>
              <a:t>培养方案与教学大纲、</a:t>
            </a:r>
            <a:r>
              <a:rPr lang="en-US" altLang="zh-CN" dirty="0" smtClean="0"/>
              <a:t>4.5.1</a:t>
            </a:r>
            <a:r>
              <a:rPr lang="zh-CN" altLang="zh-CN" dirty="0" smtClean="0"/>
              <a:t>试卷命题批改归档、</a:t>
            </a:r>
            <a:r>
              <a:rPr lang="en-US" altLang="zh-CN" dirty="0" smtClean="0"/>
              <a:t>4.5.2</a:t>
            </a:r>
            <a:r>
              <a:rPr lang="zh-CN" altLang="zh-CN" dirty="0" smtClean="0"/>
              <a:t>毕业论文（设计）选题质量归档、</a:t>
            </a:r>
            <a:r>
              <a:rPr lang="en-US" altLang="zh-CN" dirty="0" smtClean="0"/>
              <a:t>5.2</a:t>
            </a:r>
            <a:r>
              <a:rPr lang="zh-CN" altLang="zh-CN" dirty="0" smtClean="0"/>
              <a:t>学生竞赛、科研项目、发表论文、获得专利等情况）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2.4.2 </a:t>
            </a:r>
            <a:r>
              <a:rPr lang="zh-CN" altLang="zh-CN" b="1" dirty="0" smtClean="0"/>
              <a:t>文卷审阅程序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 </a:t>
            </a:r>
            <a:r>
              <a:rPr lang="zh-CN" altLang="zh-CN" dirty="0" smtClean="0"/>
              <a:t>培养方案（最新）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教学大纲（最新）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试卷命题批改归档（抽查</a:t>
            </a:r>
            <a:r>
              <a:rPr lang="en-US" altLang="zh-CN" dirty="0" smtClean="0"/>
              <a:t>2</a:t>
            </a:r>
            <a:r>
              <a:rPr lang="zh-CN" altLang="zh-CN" dirty="0" smtClean="0"/>
              <a:t>份）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学生竞赛、科研项目、发表论文、获得专利等情况。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2.4.3 </a:t>
            </a:r>
            <a:r>
              <a:rPr lang="zh-CN" altLang="zh-CN" b="1" dirty="0" smtClean="0"/>
              <a:t>文卷审阅填写材料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</a:t>
            </a:r>
            <a:r>
              <a:rPr lang="zh-CN" altLang="zh-CN" dirty="0" smtClean="0"/>
              <a:t>专家文卷审阅过程对《新疆师范大学本科专业评估评分表》</a:t>
            </a:r>
            <a:r>
              <a:rPr lang="en-US" altLang="zh-CN" dirty="0" smtClean="0"/>
              <a:t>4.2.1</a:t>
            </a:r>
            <a:r>
              <a:rPr lang="zh-CN" altLang="zh-CN" dirty="0" smtClean="0"/>
              <a:t>培养方案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4.2.2</a:t>
            </a:r>
            <a:r>
              <a:rPr lang="zh-CN" altLang="zh-CN" dirty="0" smtClean="0"/>
              <a:t>教学大纲、</a:t>
            </a:r>
            <a:r>
              <a:rPr lang="en-US" altLang="zh-CN" dirty="0" smtClean="0"/>
              <a:t>4.5.1</a:t>
            </a:r>
            <a:r>
              <a:rPr lang="zh-CN" altLang="zh-CN" dirty="0" smtClean="0"/>
              <a:t>试卷命题批改归档、</a:t>
            </a:r>
            <a:r>
              <a:rPr lang="en-US" altLang="zh-CN" dirty="0" smtClean="0"/>
              <a:t>4.5.2</a:t>
            </a:r>
            <a:r>
              <a:rPr lang="zh-CN" altLang="zh-CN" dirty="0" smtClean="0"/>
              <a:t>毕业论文（设计）选题质量归档、</a:t>
            </a:r>
            <a:r>
              <a:rPr lang="en-US" altLang="zh-CN" dirty="0" smtClean="0"/>
              <a:t>5.2.1</a:t>
            </a:r>
            <a:r>
              <a:rPr lang="zh-CN" altLang="en-US" dirty="0" smtClean="0"/>
              <a:t>近三年</a:t>
            </a:r>
            <a:r>
              <a:rPr lang="zh-CN" altLang="zh-CN" dirty="0" smtClean="0"/>
              <a:t>学生</a:t>
            </a:r>
            <a:r>
              <a:rPr lang="zh-CN" altLang="en-US" dirty="0" smtClean="0"/>
              <a:t>参与</a:t>
            </a:r>
            <a:r>
              <a:rPr lang="zh-CN" altLang="zh-CN" dirty="0" smtClean="0"/>
              <a:t>竞赛、发表论文、获得专利等情况</a:t>
            </a:r>
            <a:r>
              <a:rPr lang="zh-CN" altLang="en-US" dirty="0" smtClean="0"/>
              <a:t>、</a:t>
            </a:r>
            <a:r>
              <a:rPr lang="en-US" altLang="zh-CN" dirty="0" smtClean="0"/>
              <a:t>5.2.2</a:t>
            </a:r>
            <a:r>
              <a:rPr lang="zh-CN" altLang="en-US" dirty="0" smtClean="0"/>
              <a:t>近三年学生参与国家、省、学校三级科研项目情况</a:t>
            </a:r>
            <a:r>
              <a:rPr lang="zh-CN" altLang="zh-CN" dirty="0" smtClean="0"/>
              <a:t>进行评分。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18</a:t>
            </a:r>
            <a:r>
              <a:rPr lang="zh-CN" altLang="en-US" dirty="0" smtClean="0"/>
              <a:t>分，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个观测点）</a:t>
            </a:r>
            <a:endParaRPr lang="zh-CN" altLang="zh-CN" dirty="0" smtClean="0"/>
          </a:p>
          <a:p>
            <a:pPr>
              <a:lnSpc>
                <a:spcPct val="17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857232"/>
            <a:ext cx="8429684" cy="542928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>
                <a:solidFill>
                  <a:srgbClr val="FF0000"/>
                </a:solidFill>
              </a:rPr>
              <a:t>2.5 </a:t>
            </a:r>
            <a:r>
              <a:rPr lang="zh-CN" altLang="zh-CN" sz="2000" b="1" dirty="0" smtClean="0">
                <a:solidFill>
                  <a:srgbClr val="FF0000"/>
                </a:solidFill>
              </a:rPr>
              <a:t>深度访谈（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40</a:t>
            </a:r>
            <a:r>
              <a:rPr lang="zh-CN" altLang="zh-CN" sz="2000" b="1" dirty="0" smtClean="0">
                <a:solidFill>
                  <a:srgbClr val="FF0000"/>
                </a:solidFill>
              </a:rPr>
              <a:t>分钟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，联络员提前通知访谈学生、教师、院领导及专业负责人等候，同一学院各专业院领导及专业负责人访谈可交叉进行</a:t>
            </a:r>
            <a:r>
              <a:rPr lang="zh-CN" altLang="zh-CN" sz="2000" b="1" dirty="0" smtClean="0">
                <a:solidFill>
                  <a:srgbClr val="FF0000"/>
                </a:solidFill>
              </a:rPr>
              <a:t>）</a:t>
            </a:r>
            <a:endParaRPr lang="zh-CN" altLang="zh-CN" sz="2000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/>
              <a:t>2.5.1 </a:t>
            </a:r>
            <a:r>
              <a:rPr lang="zh-CN" altLang="zh-CN" sz="2000" b="1" dirty="0" smtClean="0"/>
              <a:t>深度访谈重点（评估指标体系</a:t>
            </a:r>
            <a:r>
              <a:rPr lang="en-US" altLang="zh-CN" sz="2000" b="1" dirty="0" smtClean="0"/>
              <a:t>2.</a:t>
            </a:r>
            <a:r>
              <a:rPr lang="zh-CN" altLang="zh-CN" sz="2000" b="1" dirty="0" smtClean="0"/>
              <a:t>“师资队伍”、</a:t>
            </a:r>
            <a:r>
              <a:rPr lang="en-US" altLang="zh-CN" sz="2000" b="1" dirty="0" smtClean="0"/>
              <a:t>3.3</a:t>
            </a:r>
            <a:r>
              <a:rPr lang="zh-CN" altLang="zh-CN" sz="2000" b="1" dirty="0" smtClean="0"/>
              <a:t>社会资源、</a:t>
            </a:r>
            <a:r>
              <a:rPr lang="en-US" altLang="zh-CN" sz="2000" b="1" dirty="0" smtClean="0"/>
              <a:t>4.1</a:t>
            </a:r>
            <a:r>
              <a:rPr lang="zh-CN" altLang="zh-CN" sz="2000" b="1" dirty="0" smtClean="0"/>
              <a:t>教学改革、</a:t>
            </a:r>
            <a:r>
              <a:rPr lang="en-US" altLang="zh-CN" sz="2000" b="1" dirty="0" smtClean="0"/>
              <a:t>4.4.3</a:t>
            </a:r>
            <a:r>
              <a:rPr lang="zh-CN" altLang="zh-CN" sz="2000" b="1" dirty="0" smtClean="0"/>
              <a:t>实习组织与指导、</a:t>
            </a:r>
            <a:r>
              <a:rPr lang="en-US" altLang="zh-CN" sz="2000" b="1" dirty="0" smtClean="0"/>
              <a:t>6.1</a:t>
            </a:r>
            <a:r>
              <a:rPr lang="zh-CN" altLang="zh-CN" sz="2000" b="1" dirty="0" smtClean="0"/>
              <a:t>专业办学经验、</a:t>
            </a:r>
            <a:r>
              <a:rPr lang="en-US" altLang="zh-CN" sz="2000" b="1" dirty="0" smtClean="0"/>
              <a:t>6.2</a:t>
            </a:r>
            <a:r>
              <a:rPr lang="zh-CN" altLang="zh-CN" sz="2000" b="1" dirty="0" smtClean="0"/>
              <a:t>专业特色）</a:t>
            </a:r>
            <a:endParaRPr lang="zh-CN" altLang="zh-CN" sz="20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/>
              <a:t>2.5.2.1</a:t>
            </a:r>
            <a:r>
              <a:rPr lang="zh-CN" altLang="zh-CN" sz="2000" b="1" dirty="0" smtClean="0"/>
              <a:t>学生</a:t>
            </a:r>
            <a:endParaRPr lang="zh-CN" altLang="zh-CN" sz="20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000" dirty="0" smtClean="0"/>
              <a:t>          </a:t>
            </a:r>
            <a:r>
              <a:rPr lang="zh-CN" altLang="zh-CN" sz="2000" dirty="0" smtClean="0"/>
              <a:t>选取不同年级</a:t>
            </a:r>
            <a:r>
              <a:rPr lang="en-US" altLang="zh-CN" sz="2000" dirty="0" smtClean="0"/>
              <a:t>6</a:t>
            </a:r>
            <a:r>
              <a:rPr lang="zh-CN" altLang="zh-CN" sz="2000" dirty="0" smtClean="0"/>
              <a:t>位学生，每个专家访谈</a:t>
            </a:r>
            <a:r>
              <a:rPr lang="en-US" altLang="zh-CN" sz="2000" dirty="0" smtClean="0"/>
              <a:t>2</a:t>
            </a:r>
            <a:r>
              <a:rPr lang="zh-CN" altLang="zh-CN" sz="2000" dirty="0" smtClean="0"/>
              <a:t>位学生。学生代表访谈期间，学院所有教师离开。</a:t>
            </a:r>
          </a:p>
          <a:p>
            <a:pPr>
              <a:lnSpc>
                <a:spcPct val="170000"/>
              </a:lnSpc>
              <a:buNone/>
            </a:pPr>
            <a:r>
              <a:rPr lang="zh-CN" altLang="en-US" sz="2000" dirty="0" smtClean="0">
                <a:solidFill>
                  <a:srgbClr val="FF0000"/>
                </a:solidFill>
              </a:rPr>
              <a:t>          各专业联络人</a:t>
            </a:r>
            <a:r>
              <a:rPr lang="zh-CN" altLang="zh-CN" sz="2000" dirty="0" smtClean="0">
                <a:solidFill>
                  <a:srgbClr val="FF0000"/>
                </a:solidFill>
              </a:rPr>
              <a:t>在访谈前上一环节先把问卷给抽到的</a:t>
            </a:r>
            <a:r>
              <a:rPr lang="en-US" altLang="zh-CN" sz="2000" dirty="0" smtClean="0">
                <a:solidFill>
                  <a:srgbClr val="FF0000"/>
                </a:solidFill>
              </a:rPr>
              <a:t>6</a:t>
            </a:r>
            <a:r>
              <a:rPr lang="zh-CN" altLang="en-US" sz="2000" dirty="0" smtClean="0">
                <a:solidFill>
                  <a:srgbClr val="FF0000"/>
                </a:solidFill>
              </a:rPr>
              <a:t>个</a:t>
            </a:r>
            <a:r>
              <a:rPr lang="zh-CN" altLang="zh-CN" sz="2000" dirty="0" smtClean="0">
                <a:solidFill>
                  <a:srgbClr val="FF0000"/>
                </a:solidFill>
              </a:rPr>
              <a:t>学生填写</a:t>
            </a:r>
            <a:r>
              <a:rPr lang="zh-CN" altLang="en-US" sz="2000" dirty="0" smtClean="0">
                <a:solidFill>
                  <a:srgbClr val="FF0000"/>
                </a:solidFill>
              </a:rPr>
              <a:t>（每人</a:t>
            </a:r>
            <a:r>
              <a:rPr lang="en-US" altLang="zh-CN" sz="2000" dirty="0" smtClean="0">
                <a:solidFill>
                  <a:srgbClr val="FF0000"/>
                </a:solidFill>
              </a:rPr>
              <a:t>1</a:t>
            </a:r>
            <a:r>
              <a:rPr lang="zh-CN" altLang="en-US" sz="2000" dirty="0" smtClean="0">
                <a:solidFill>
                  <a:srgbClr val="FF0000"/>
                </a:solidFill>
              </a:rPr>
              <a:t>份）</a:t>
            </a:r>
            <a:r>
              <a:rPr lang="zh-CN" altLang="zh-CN" sz="2000" dirty="0" smtClean="0">
                <a:solidFill>
                  <a:srgbClr val="FF0000"/>
                </a:solidFill>
              </a:rPr>
              <a:t>，学生访谈时提交问卷给访谈专家，</a:t>
            </a:r>
            <a:r>
              <a:rPr lang="zh-CN" altLang="zh-CN" sz="2000" dirty="0" smtClean="0"/>
              <a:t>访谈专家对学生进行深度访谈。</a:t>
            </a:r>
          </a:p>
          <a:p>
            <a:pPr>
              <a:lnSpc>
                <a:spcPct val="170000"/>
              </a:lnSpc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2.5.2.2 </a:t>
            </a:r>
            <a:r>
              <a:rPr lang="zh-CN" altLang="zh-CN" b="1" dirty="0" smtClean="0"/>
              <a:t>教师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zh-CN" altLang="en-US" dirty="0" smtClean="0"/>
              <a:t>           每个专业抽取</a:t>
            </a:r>
            <a:r>
              <a:rPr lang="en-US" altLang="zh-CN" dirty="0" smtClean="0"/>
              <a:t>3</a:t>
            </a:r>
            <a:r>
              <a:rPr lang="zh-CN" altLang="zh-CN" dirty="0" smtClean="0"/>
              <a:t>位教师进行访谈，每个专家访谈</a:t>
            </a:r>
            <a:r>
              <a:rPr lang="en-US" altLang="zh-CN" dirty="0" smtClean="0"/>
              <a:t>1</a:t>
            </a:r>
            <a:r>
              <a:rPr lang="zh-CN" altLang="zh-CN" dirty="0" smtClean="0"/>
              <a:t>位教师。</a:t>
            </a:r>
            <a:r>
              <a:rPr lang="zh-CN" altLang="zh-CN" dirty="0" smtClean="0">
                <a:solidFill>
                  <a:srgbClr val="FF0000"/>
                </a:solidFill>
              </a:rPr>
              <a:t>教师访谈期间，学院管理人员回避。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2.5.3 </a:t>
            </a:r>
            <a:r>
              <a:rPr lang="zh-CN" altLang="zh-CN" b="1" dirty="0" smtClean="0"/>
              <a:t>院长、主管教学副院长、专业负责人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 3</a:t>
            </a:r>
            <a:r>
              <a:rPr lang="zh-CN" altLang="zh-CN" dirty="0" smtClean="0"/>
              <a:t>位专家同时访谈院长、主管教学副院长、专业负责人。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b="1" dirty="0" smtClean="0"/>
              <a:t>2.5.4 </a:t>
            </a:r>
            <a:r>
              <a:rPr lang="zh-CN" altLang="zh-CN" b="1" dirty="0" smtClean="0"/>
              <a:t>深度访谈填写资料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   </a:t>
            </a:r>
            <a:r>
              <a:rPr lang="zh-CN" altLang="zh-CN" dirty="0" smtClean="0"/>
              <a:t>对《新疆师范大学本科专业评估评分表》</a:t>
            </a:r>
            <a:r>
              <a:rPr lang="en-US" altLang="zh-CN" dirty="0" smtClean="0"/>
              <a:t>2.</a:t>
            </a:r>
            <a:r>
              <a:rPr lang="zh-CN" altLang="zh-CN" dirty="0" smtClean="0"/>
              <a:t>“师资队伍”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2.1.1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2.2.1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2.2.2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2.2.3</a:t>
            </a:r>
            <a:r>
              <a:rPr lang="zh-CN" altLang="en-US" dirty="0" smtClean="0"/>
              <a:t>）</a:t>
            </a:r>
            <a:r>
              <a:rPr lang="zh-CN" altLang="zh-CN" dirty="0" smtClean="0"/>
              <a:t>、</a:t>
            </a:r>
            <a:r>
              <a:rPr lang="en-US" altLang="zh-CN" dirty="0" smtClean="0"/>
              <a:t>3.3.1</a:t>
            </a:r>
            <a:r>
              <a:rPr lang="zh-CN" altLang="zh-CN" dirty="0" smtClean="0"/>
              <a:t>社会资源、</a:t>
            </a:r>
            <a:r>
              <a:rPr lang="en-US" altLang="zh-CN" dirty="0" smtClean="0"/>
              <a:t>4.1</a:t>
            </a:r>
            <a:r>
              <a:rPr lang="zh-CN" altLang="en-US" dirty="0" smtClean="0"/>
              <a:t>教学改革（</a:t>
            </a:r>
            <a:r>
              <a:rPr lang="en-US" altLang="zh-CN" dirty="0" smtClean="0"/>
              <a:t>4.1.1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4.1.2</a:t>
            </a:r>
            <a:r>
              <a:rPr lang="zh-CN" altLang="en-US" dirty="0" smtClean="0"/>
              <a:t>）</a:t>
            </a:r>
            <a:r>
              <a:rPr lang="zh-CN" altLang="zh-CN" dirty="0" smtClean="0"/>
              <a:t>、</a:t>
            </a:r>
            <a:r>
              <a:rPr lang="en-US" altLang="zh-CN" dirty="0" smtClean="0"/>
              <a:t>4.4.3</a:t>
            </a:r>
            <a:r>
              <a:rPr lang="zh-CN" altLang="zh-CN" dirty="0" smtClean="0"/>
              <a:t>实习组织与指导、</a:t>
            </a:r>
            <a:r>
              <a:rPr lang="en-US" altLang="zh-CN" dirty="0" smtClean="0"/>
              <a:t>6.1</a:t>
            </a:r>
            <a:r>
              <a:rPr lang="zh-CN" altLang="zh-CN" dirty="0" smtClean="0"/>
              <a:t>专业办学经验、</a:t>
            </a:r>
            <a:r>
              <a:rPr lang="en-US" altLang="zh-CN" dirty="0" smtClean="0"/>
              <a:t>6.2</a:t>
            </a:r>
            <a:r>
              <a:rPr lang="zh-CN" altLang="zh-CN" dirty="0" smtClean="0"/>
              <a:t>专业特色栏进行评分。同时填写《新疆师范大学访谈记录表》。</a:t>
            </a:r>
            <a:r>
              <a:rPr lang="zh-CN" altLang="en-US" dirty="0" smtClean="0"/>
              <a:t>（</a:t>
            </a:r>
            <a:r>
              <a:rPr lang="en-US" altLang="zh-CN" dirty="0" smtClean="0"/>
              <a:t>40</a:t>
            </a:r>
            <a:r>
              <a:rPr lang="zh-CN" altLang="en-US" dirty="0" smtClean="0"/>
              <a:t>分，</a:t>
            </a:r>
            <a:r>
              <a:rPr lang="en-US" altLang="zh-CN" dirty="0" smtClean="0"/>
              <a:t>11</a:t>
            </a:r>
            <a:r>
              <a:rPr lang="zh-CN" altLang="en-US" dirty="0" smtClean="0"/>
              <a:t>个观测点）</a:t>
            </a:r>
            <a:endParaRPr lang="zh-CN" altLang="zh-CN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65351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资料展示得分项目</a:t>
            </a:r>
            <a:r>
              <a:rPr lang="zh-CN" altLang="en-US" sz="3100" dirty="0" smtClean="0"/>
              <a:t>（</a:t>
            </a:r>
            <a:r>
              <a:rPr lang="en-US" altLang="zh-CN" sz="3100" dirty="0" smtClean="0"/>
              <a:t>20</a:t>
            </a:r>
            <a:r>
              <a:rPr lang="zh-CN" altLang="en-US" sz="3100" dirty="0" smtClean="0"/>
              <a:t>分，</a:t>
            </a:r>
            <a:r>
              <a:rPr lang="en-US" altLang="zh-CN" sz="3100" dirty="0" smtClean="0"/>
              <a:t>6</a:t>
            </a:r>
            <a:r>
              <a:rPr lang="zh-CN" altLang="en-US" sz="3100" dirty="0" smtClean="0"/>
              <a:t>个观测点）</a:t>
            </a:r>
            <a:endParaRPr lang="zh-CN" altLang="en-US" sz="31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3378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3.</a:t>
            </a:r>
            <a:r>
              <a:rPr lang="zh-CN" altLang="en-US" dirty="0" smtClean="0">
                <a:solidFill>
                  <a:srgbClr val="FF0000"/>
                </a:solidFill>
              </a:rPr>
              <a:t>教学条件与资源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000" dirty="0" smtClean="0"/>
              <a:t>3.1.2</a:t>
            </a:r>
            <a:r>
              <a:rPr lang="zh-CN" altLang="en-US" sz="3000" dirty="0" smtClean="0"/>
              <a:t>实践教学基地及场所（</a:t>
            </a:r>
            <a:r>
              <a:rPr lang="en-US" altLang="zh-CN" sz="3000" dirty="0" smtClean="0"/>
              <a:t>4</a:t>
            </a:r>
            <a:r>
              <a:rPr lang="zh-CN" altLang="en-US" sz="3000" dirty="0" smtClean="0"/>
              <a:t>分） ；</a:t>
            </a:r>
            <a:endParaRPr lang="en-US" altLang="zh-CN" sz="3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000" dirty="0" smtClean="0"/>
              <a:t>3.2.1</a:t>
            </a:r>
            <a:r>
              <a:rPr lang="zh-CN" altLang="en-US" sz="3000" dirty="0" smtClean="0"/>
              <a:t>优质课程资源（</a:t>
            </a:r>
            <a:r>
              <a:rPr lang="en-US" altLang="zh-CN" sz="3000" dirty="0" smtClean="0"/>
              <a:t>4</a:t>
            </a:r>
            <a:r>
              <a:rPr lang="zh-CN" altLang="en-US" sz="3000" dirty="0" smtClean="0"/>
              <a:t>分） ；</a:t>
            </a:r>
            <a:endParaRPr lang="en-US" altLang="zh-CN" sz="3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000" dirty="0" smtClean="0"/>
              <a:t>3.2.2</a:t>
            </a:r>
            <a:r>
              <a:rPr lang="zh-CN" altLang="en-US" sz="3000" dirty="0" smtClean="0"/>
              <a:t>教材的建设与选用（</a:t>
            </a:r>
            <a:r>
              <a:rPr lang="en-US" altLang="zh-CN" sz="3000" dirty="0" smtClean="0"/>
              <a:t>4</a:t>
            </a:r>
            <a:r>
              <a:rPr lang="zh-CN" altLang="en-US" sz="3000" dirty="0" smtClean="0"/>
              <a:t>分）（另：</a:t>
            </a:r>
            <a:r>
              <a:rPr lang="en-US" altLang="zh-CN" sz="3000" dirty="0" smtClean="0"/>
              <a:t>3</a:t>
            </a:r>
            <a:r>
              <a:rPr lang="zh-CN" altLang="en-US" sz="3000" dirty="0" smtClean="0"/>
              <a:t>个加分项目）</a:t>
            </a:r>
            <a:endParaRPr lang="en-US" altLang="zh-CN" sz="3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5.</a:t>
            </a:r>
            <a:r>
              <a:rPr lang="zh-CN" altLang="en-US" dirty="0" smtClean="0">
                <a:solidFill>
                  <a:srgbClr val="FF0000"/>
                </a:solidFill>
              </a:rPr>
              <a:t>学生发展</a:t>
            </a:r>
            <a:endParaRPr lang="en-US" altLang="zh-CN" sz="3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000" dirty="0" smtClean="0"/>
              <a:t>5.1</a:t>
            </a:r>
            <a:r>
              <a:rPr lang="zh-CN" altLang="en-US" sz="3000" dirty="0" smtClean="0"/>
              <a:t>生源情况（</a:t>
            </a:r>
            <a:r>
              <a:rPr lang="en-US" altLang="zh-CN" sz="3000" dirty="0" smtClean="0"/>
              <a:t>5.1.1</a:t>
            </a:r>
            <a:r>
              <a:rPr lang="zh-CN" altLang="en-US" sz="3000" dirty="0" smtClean="0"/>
              <a:t>）（</a:t>
            </a:r>
            <a:r>
              <a:rPr lang="en-US" altLang="zh-CN" sz="3000" dirty="0" smtClean="0"/>
              <a:t>2</a:t>
            </a:r>
            <a:r>
              <a:rPr lang="zh-CN" altLang="en-US" sz="3000" dirty="0" smtClean="0"/>
              <a:t>分）；</a:t>
            </a:r>
            <a:endParaRPr lang="en-US" altLang="zh-CN" sz="3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000" dirty="0" smtClean="0"/>
              <a:t>5.3</a:t>
            </a:r>
            <a:r>
              <a:rPr lang="zh-CN" altLang="en-US" sz="3000" dirty="0" smtClean="0"/>
              <a:t>就业升学情况（</a:t>
            </a:r>
            <a:r>
              <a:rPr lang="en-US" altLang="zh-CN" sz="3000" dirty="0" smtClean="0"/>
              <a:t>5.3.1</a:t>
            </a:r>
            <a:r>
              <a:rPr lang="zh-CN" altLang="en-US" sz="3000" dirty="0" smtClean="0"/>
              <a:t>、</a:t>
            </a:r>
            <a:r>
              <a:rPr lang="en-US" altLang="zh-CN" sz="3000" dirty="0" smtClean="0"/>
              <a:t>5.3.2</a:t>
            </a:r>
            <a:r>
              <a:rPr lang="zh-CN" altLang="en-US" sz="3000" dirty="0" smtClean="0"/>
              <a:t>）（</a:t>
            </a:r>
            <a:r>
              <a:rPr lang="en-US" altLang="zh-CN" sz="3000" dirty="0" smtClean="0"/>
              <a:t>6</a:t>
            </a:r>
            <a:r>
              <a:rPr lang="zh-CN" altLang="en-US" sz="3000" dirty="0" smtClean="0"/>
              <a:t>分）</a:t>
            </a:r>
            <a:endParaRPr lang="en-US" altLang="zh-CN" sz="30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24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日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14:50-17:00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76064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/>
              <a:t>3.</a:t>
            </a:r>
            <a:r>
              <a:rPr lang="zh-CN" altLang="zh-CN" sz="2000" b="1" dirty="0" smtClean="0"/>
              <a:t>专家组</a:t>
            </a:r>
            <a:r>
              <a:rPr lang="zh-CN" altLang="en-US" sz="2000" b="1" dirty="0" smtClean="0"/>
              <a:t>在</a:t>
            </a:r>
            <a:r>
              <a:rPr lang="zh-CN" altLang="zh-CN" sz="2000" b="1" dirty="0" smtClean="0"/>
              <a:t>各学院各专业专家工作室内部交流，形成反馈意见</a:t>
            </a:r>
            <a:r>
              <a:rPr lang="zh-CN" altLang="en-US" sz="2000" b="1" dirty="0" smtClean="0"/>
              <a:t>。</a:t>
            </a:r>
            <a:endParaRPr lang="zh-CN" altLang="zh-CN" sz="2000" b="1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/>
              <a:t>3.1 </a:t>
            </a:r>
            <a:r>
              <a:rPr lang="zh-CN" altLang="zh-CN" sz="2000" b="1" dirty="0" smtClean="0"/>
              <a:t>书面反馈意见</a:t>
            </a:r>
            <a:r>
              <a:rPr lang="zh-CN" altLang="en-US" sz="2000" b="1" dirty="0" smtClean="0"/>
              <a:t>（不少于</a:t>
            </a:r>
            <a:r>
              <a:rPr lang="en-US" altLang="zh-CN" sz="2000" b="1" dirty="0" smtClean="0"/>
              <a:t>1000</a:t>
            </a:r>
            <a:r>
              <a:rPr lang="zh-CN" altLang="en-US" sz="2000" b="1" dirty="0" smtClean="0"/>
              <a:t>字）</a:t>
            </a:r>
            <a:endParaRPr lang="zh-CN" altLang="zh-CN" sz="2000" dirty="0" smtClean="0"/>
          </a:p>
          <a:p>
            <a:pPr>
              <a:lnSpc>
                <a:spcPct val="170000"/>
              </a:lnSpc>
              <a:buNone/>
            </a:pPr>
            <a:r>
              <a:rPr lang="zh-CN" altLang="en-US" sz="2000" dirty="0" smtClean="0"/>
              <a:t>            专家</a:t>
            </a:r>
            <a:r>
              <a:rPr lang="zh-CN" altLang="zh-CN" sz="2000" dirty="0" smtClean="0"/>
              <a:t>填写《新疆师范大学本科专业评估专家组意见反馈》（</a:t>
            </a:r>
            <a:r>
              <a:rPr lang="en-US" altLang="zh-CN" sz="2000" dirty="0" smtClean="0"/>
              <a:t>1</a:t>
            </a:r>
            <a:r>
              <a:rPr lang="zh-CN" altLang="zh-CN" sz="2000" dirty="0" smtClean="0"/>
              <a:t>个专业只能填写</a:t>
            </a:r>
            <a:r>
              <a:rPr lang="en-US" altLang="zh-CN" sz="2000" dirty="0" smtClean="0"/>
              <a:t>1</a:t>
            </a:r>
            <a:r>
              <a:rPr lang="zh-CN" altLang="zh-CN" sz="2000" dirty="0" smtClean="0"/>
              <a:t>份），专家组意见反馈包括：（</a:t>
            </a:r>
            <a:r>
              <a:rPr lang="en-US" altLang="zh-CN" sz="2000" dirty="0" smtClean="0"/>
              <a:t>1</a:t>
            </a:r>
            <a:r>
              <a:rPr lang="zh-CN" altLang="zh-CN" sz="2000" dirty="0" smtClean="0"/>
              <a:t>）本专业值得肯定之处</a:t>
            </a:r>
            <a:r>
              <a:rPr lang="zh-CN" altLang="en-US" sz="2000" dirty="0" smtClean="0"/>
              <a:t>；</a:t>
            </a:r>
            <a:r>
              <a:rPr lang="zh-CN" altLang="zh-CN" sz="2000" dirty="0" smtClean="0"/>
              <a:t>（</a:t>
            </a:r>
            <a:r>
              <a:rPr lang="en-US" altLang="zh-CN" sz="2000" dirty="0" smtClean="0"/>
              <a:t>2</a:t>
            </a:r>
            <a:r>
              <a:rPr lang="zh-CN" altLang="zh-CN" sz="2000" dirty="0" smtClean="0"/>
              <a:t>）本专业需要改进之处</a:t>
            </a:r>
            <a:r>
              <a:rPr lang="zh-CN" altLang="en-US" sz="2000" dirty="0" smtClean="0"/>
              <a:t>；</a:t>
            </a:r>
            <a:r>
              <a:rPr lang="zh-CN" altLang="zh-CN" sz="2000" dirty="0" smtClean="0"/>
              <a:t>（</a:t>
            </a:r>
            <a:r>
              <a:rPr lang="en-US" altLang="zh-CN" sz="2000" dirty="0" smtClean="0"/>
              <a:t>3</a:t>
            </a:r>
            <a:r>
              <a:rPr lang="zh-CN" altLang="zh-CN" sz="2000" dirty="0" smtClean="0"/>
              <a:t>）本专业必须整改之处</a:t>
            </a:r>
            <a:r>
              <a:rPr lang="zh-CN" altLang="en-US" sz="2000" dirty="0" smtClean="0"/>
              <a:t>；</a:t>
            </a:r>
            <a:r>
              <a:rPr lang="zh-CN" altLang="zh-CN" sz="2000" dirty="0" smtClean="0"/>
              <a:t>（</a:t>
            </a:r>
            <a:r>
              <a:rPr lang="en-US" altLang="zh-CN" sz="2000" dirty="0" smtClean="0"/>
              <a:t>4</a:t>
            </a:r>
            <a:r>
              <a:rPr lang="zh-CN" altLang="zh-CN" sz="2000" dirty="0" smtClean="0"/>
              <a:t>）对本专业的建议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sz="2000" b="1" dirty="0" smtClean="0"/>
              <a:t>3.2 </a:t>
            </a:r>
            <a:r>
              <a:rPr lang="zh-CN" altLang="zh-CN" sz="2000" b="1" dirty="0" smtClean="0"/>
              <a:t>口头反馈意见</a:t>
            </a:r>
            <a:r>
              <a:rPr lang="zh-CN" altLang="en-US" sz="2000" b="1" dirty="0" smtClean="0"/>
              <a:t>（反馈大会）</a:t>
            </a:r>
            <a:endParaRPr lang="zh-CN" altLang="zh-CN" sz="20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000" dirty="0" smtClean="0"/>
              <a:t>          </a:t>
            </a:r>
            <a:r>
              <a:rPr lang="zh-CN" altLang="zh-CN" sz="2000" dirty="0" smtClean="0"/>
              <a:t>反馈对象为：学院院长、主管教学副院长、专业负责人、实验室负责人、其它参与人员由学院决定。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4.</a:t>
            </a:r>
            <a:r>
              <a:rPr lang="zh-CN" altLang="zh-CN" b="1" dirty="0" smtClean="0"/>
              <a:t>专家分工</a:t>
            </a:r>
            <a:br>
              <a:rPr lang="zh-CN" altLang="zh-CN" b="1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zh-CN" altLang="zh-CN" b="1" dirty="0" smtClean="0"/>
              <a:t>组长</a:t>
            </a:r>
            <a:r>
              <a:rPr lang="zh-CN" altLang="en-US" b="1" dirty="0" smtClean="0"/>
              <a:t>（首席专家）</a:t>
            </a:r>
            <a:endParaRPr lang="zh-CN" altLang="zh-CN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1.</a:t>
            </a:r>
            <a:r>
              <a:rPr lang="zh-CN" altLang="zh-CN" dirty="0" smtClean="0"/>
              <a:t>组长负责评估过程的组织和进程控制、负责专家组意见反馈的口头交流和书面材料填写。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2. </a:t>
            </a:r>
            <a:r>
              <a:rPr lang="zh-CN" altLang="zh-CN" dirty="0" smtClean="0"/>
              <a:t>填写《新疆师范大学本科专业评估评分表》、《新疆师范大学听课表》和《新疆师范大学访谈记录表（学生、教师）》。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dirty="0" smtClean="0"/>
              <a:t>        3 .</a:t>
            </a:r>
            <a:r>
              <a:rPr lang="zh-CN" altLang="zh-CN" dirty="0" smtClean="0"/>
              <a:t>填写</a:t>
            </a:r>
            <a:r>
              <a:rPr lang="zh-CN" altLang="zh-CN" dirty="0" smtClean="0">
                <a:solidFill>
                  <a:srgbClr val="FF0000"/>
                </a:solidFill>
              </a:rPr>
              <a:t>《新疆师范大学本科专业评估</a:t>
            </a:r>
            <a:r>
              <a:rPr lang="zh-CN" altLang="en-US" dirty="0" smtClean="0">
                <a:solidFill>
                  <a:srgbClr val="FF0000"/>
                </a:solidFill>
              </a:rPr>
              <a:t>组</a:t>
            </a:r>
            <a:r>
              <a:rPr lang="zh-CN" altLang="zh-CN" dirty="0" smtClean="0">
                <a:solidFill>
                  <a:srgbClr val="FF0000"/>
                </a:solidFill>
              </a:rPr>
              <a:t>评分表》</a:t>
            </a:r>
            <a:r>
              <a:rPr lang="zh-CN" altLang="zh-CN" dirty="0" smtClean="0"/>
              <a:t>《新疆师范大学本科专业评估专家组意见反馈》并签名。</a:t>
            </a:r>
          </a:p>
          <a:p>
            <a:pPr>
              <a:lnSpc>
                <a:spcPct val="170000"/>
              </a:lnSpc>
              <a:buNone/>
            </a:pPr>
            <a:r>
              <a:rPr lang="zh-CN" altLang="zh-CN" b="1" dirty="0" smtClean="0"/>
              <a:t>其他专家</a:t>
            </a:r>
            <a:r>
              <a:rPr lang="zh-CN" altLang="en-US" b="1" dirty="0" smtClean="0"/>
              <a:t>（学科专家、行业专家）</a:t>
            </a:r>
            <a:endParaRPr lang="zh-CN" altLang="zh-CN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US" altLang="zh-CN" dirty="0" smtClean="0"/>
              <a:t>         1.</a:t>
            </a:r>
            <a:r>
              <a:rPr lang="zh-CN" altLang="zh-CN" dirty="0" smtClean="0"/>
              <a:t>填写《新疆师范大学本科专业评估评分表》、《新疆师范大学听课表》和《新疆师范大学访谈记录表（学生、教师）》。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altLang="zh-CN" dirty="0" smtClean="0"/>
              <a:t>         2 .</a:t>
            </a:r>
            <a:r>
              <a:rPr lang="zh-CN" altLang="zh-CN" dirty="0" smtClean="0"/>
              <a:t>填写《新疆师范大学本科专业评估专家组意见反馈》并签名。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274042"/>
          </a:xfrm>
        </p:spPr>
        <p:txBody>
          <a:bodyPr>
            <a:noAutofit/>
          </a:bodyPr>
          <a:lstStyle/>
          <a:p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24</a:t>
            </a:r>
            <a:r>
              <a:rPr lang="zh-CN" altLang="en-US" sz="2400" b="1" dirty="0" smtClean="0"/>
              <a:t>日</a:t>
            </a:r>
            <a:r>
              <a:rPr lang="en-US" altLang="zh-CN" sz="2400" b="1" dirty="0" smtClean="0"/>
              <a:t>17:30</a:t>
            </a:r>
            <a:r>
              <a:rPr lang="zh-CN" altLang="en-US" sz="2400" b="1" dirty="0" smtClean="0"/>
              <a:t>提交教务处专业负责人材料清单</a:t>
            </a:r>
            <a:endParaRPr lang="zh-CN" altLang="en-US" sz="24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5536" y="692324"/>
          <a:ext cx="8319868" cy="5716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8521"/>
                <a:gridCol w="1631347"/>
              </a:tblGrid>
              <a:tr h="40752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材料内容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备注</a:t>
                      </a:r>
                      <a:endParaRPr lang="zh-CN" altLang="en-US" sz="1600" dirty="0"/>
                    </a:p>
                  </a:txBody>
                  <a:tcPr/>
                </a:tc>
              </a:tr>
              <a:tr h="732988"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①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专家反馈意见一式一份，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位专家签字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；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每个专业应交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5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类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14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份文档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744189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②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专家听课表，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/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每专家，专家签字，每专业共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；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987518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③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学生访谈记录表，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2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/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每专家（不同的学生），专家签字，每专业共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6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；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744189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④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教师访谈记录表，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/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每专家（一个专家访谈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个专业教师），专家签字，每专业共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；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744189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⑤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**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专业</a:t>
                      </a:r>
                      <a:r>
                        <a:rPr lang="zh-CN" altLang="zh-CN" sz="2400" dirty="0" smtClean="0">
                          <a:solidFill>
                            <a:srgbClr val="FF0000"/>
                          </a:solidFill>
                          <a:latin typeface="楷体" pitchFamily="49" charset="-122"/>
                          <a:ea typeface="楷体" pitchFamily="49" charset="-122"/>
                        </a:rPr>
                        <a:t>评估组评分表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份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/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每专业，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位专家签字。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119737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  <a:cs typeface="Calibri"/>
                        </a:rPr>
                        <a:t>⑥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专家工作期间的影像、音视频等材料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各学院专业联络人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51520" y="966460"/>
          <a:ext cx="8821074" cy="492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088232"/>
                <a:gridCol w="648072"/>
                <a:gridCol w="4392488"/>
                <a:gridCol w="1260234"/>
              </a:tblGrid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序号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专业数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专业名称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负责人姓名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国际文化交流学院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汉语国际教育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努尔买买提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物理与电子工程学院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物理学、电子信息科学与技术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阿迪力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计算机科学技术学院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软件工程、网络工程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孙屹</a:t>
                      </a:r>
                    </a:p>
                  </a:txBody>
                  <a:tcPr marL="7620" marR="7620" marT="7620" marB="0" anchor="ctr"/>
                </a:tc>
              </a:tr>
              <a:tr h="3951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地理科学与旅游学院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地理科学、地理信息科学、旅游管理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刘永泉</a:t>
                      </a:r>
                    </a:p>
                  </a:txBody>
                  <a:tcPr marL="7620" marR="7620" marT="7620" marB="0" anchor="ctr"/>
                </a:tc>
              </a:tr>
              <a:tr h="48816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人文地理与城乡规划、自然地理与资源环境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乌兰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化学化工学院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化学、环境工程、环境科学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张雅文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生命科学学院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生物科学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、生物技术、生物工程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季茂岳</a:t>
                      </a:r>
                    </a:p>
                  </a:txBody>
                  <a:tcPr marL="7620" marR="7620" marT="7620" marB="0" anchor="ctr"/>
                </a:tc>
              </a:tr>
              <a:tr h="395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音乐学院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音乐学、舞蹈学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马瑞娟</a:t>
                      </a:r>
                    </a:p>
                  </a:txBody>
                  <a:tcPr marL="7620" marR="7620" marT="7620" marB="0" anchor="ctr"/>
                </a:tc>
              </a:tr>
              <a:tr h="3951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美术学院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视觉传达设计、环境设计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张妍</a:t>
                      </a:r>
                    </a:p>
                  </a:txBody>
                  <a:tcPr marL="7620" marR="7620" marT="7620" marB="0" anchor="ctr"/>
                </a:tc>
              </a:tr>
              <a:tr h="3951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美术学、绘画、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邢硕</a:t>
                      </a:r>
                    </a:p>
                  </a:txBody>
                  <a:tcPr marL="7620" marR="7620" marT="7620" marB="0" anchor="ctr"/>
                </a:tc>
              </a:tr>
              <a:tr h="488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体育学院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体育教育、运动训练、表演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（体育艺术表演）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陈婧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特别提示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071546"/>
            <a:ext cx="8643998" cy="52149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    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学校只负责评估当天专家午餐及评审相关费用，乌市以外专家请相关专业联络人提前落实好专家迎送及食宿安排；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2.</a:t>
            </a:r>
            <a:r>
              <a:rPr lang="en-US" altLang="zh-CN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24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日上午</a:t>
            </a:r>
            <a:r>
              <a:rPr lang="en-US" altLang="zh-CN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9:00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（京时），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请各学院专业联络人准时到达昆仑校区教学主楼五楼会议室，以便专家见面会后引导专家进学院工作；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3.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各专业联络人在专家每个工作环节开始前做好协调准备工作。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zh-CN" altLang="en-US" sz="4800" dirty="0" smtClean="0"/>
              <a:t>不到之处，欢迎批评指正！</a:t>
            </a:r>
            <a:endParaRPr lang="en-US" altLang="zh-CN" sz="4800" dirty="0" smtClean="0"/>
          </a:p>
          <a:p>
            <a:pPr algn="ctr">
              <a:lnSpc>
                <a:spcPct val="200000"/>
              </a:lnSpc>
              <a:buNone/>
            </a:pPr>
            <a:r>
              <a:rPr lang="zh-CN" altLang="en-US" sz="4800" dirty="0" smtClean="0"/>
              <a:t>谢谢！</a:t>
            </a:r>
            <a:endParaRPr lang="zh-CN" alt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418058"/>
          </a:xfrm>
        </p:spPr>
        <p:txBody>
          <a:bodyPr>
            <a:noAutofit/>
          </a:bodyPr>
          <a:lstStyle/>
          <a:p>
            <a:r>
              <a:rPr lang="zh-CN" altLang="en-US" sz="2400" b="1" dirty="0" smtClean="0"/>
              <a:t>迎评准备</a:t>
            </a:r>
            <a:r>
              <a:rPr lang="en-US" altLang="zh-CN" sz="2400" b="1" dirty="0" smtClean="0"/>
              <a:t>(10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17</a:t>
            </a:r>
            <a:r>
              <a:rPr lang="zh-CN" altLang="en-US" sz="2400" b="1" dirty="0" smtClean="0"/>
              <a:t>日前）</a:t>
            </a:r>
            <a:endParaRPr lang="zh-CN" altLang="en-US" sz="24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51520" y="627560"/>
          <a:ext cx="8715435" cy="623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9"/>
                <a:gridCol w="5143537"/>
                <a:gridCol w="2143139"/>
              </a:tblGrid>
              <a:tr h="3782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材料内容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用途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备注</a:t>
                      </a:r>
                      <a:endParaRPr lang="zh-CN" altLang="en-US" sz="1600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各学院各专业迎评材料整理及展示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便于专家按照评估指标体系，分专业查阅资料。可在会议室或专家工作室分类分项陈列。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同一专业的会议室、专家工作室、迎评资料展示可在一处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各专业评估访谈室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间、会议室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（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专家工作室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）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  <a:r>
                        <a:rPr lang="zh-CN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间</a:t>
                      </a:r>
                      <a:endParaRPr lang="en-US" altLang="zh-CN" sz="2400" dirty="0" smtClean="0"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访谈室用于每个专业三个专家分别对学生、教师进行深度访谈；会议室用于进行专业汇报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(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每个专业用时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15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分钟）及每个专业三个专家对学院领导、专业负责人进行访谈；专家工作室用于专家查阅资料及讨论形成专业评估意见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美术学院、国际文化交流学院各有一间会议室同时作为意见反馈会议室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42852"/>
            <a:ext cx="8229600" cy="357190"/>
          </a:xfrm>
        </p:spPr>
        <p:txBody>
          <a:bodyPr>
            <a:noAutofit/>
          </a:bodyPr>
          <a:lstStyle/>
          <a:p>
            <a:r>
              <a:rPr lang="zh-CN" altLang="en-US" sz="2400" b="1" dirty="0" smtClean="0"/>
              <a:t>迎评准备（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日）</a:t>
            </a:r>
            <a:endParaRPr lang="zh-CN" altLang="en-US" sz="24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14282" y="500042"/>
          <a:ext cx="8786874" cy="534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44"/>
                <a:gridCol w="25003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材料内容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备注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1. </a:t>
                      </a:r>
                      <a:r>
                        <a:rPr lang="zh-CN" altLang="en-US" sz="2800" dirty="0" smtClean="0">
                          <a:latin typeface="楷体" pitchFamily="49" charset="-122"/>
                          <a:ea typeface="楷体" pitchFamily="49" charset="-122"/>
                        </a:rPr>
                        <a:t>每专业</a:t>
                      </a: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10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分钟的专业汇报</a:t>
                      </a:r>
                      <a:r>
                        <a:rPr lang="en-US" altLang="zh-CN" sz="2800" dirty="0" err="1" smtClean="0">
                          <a:latin typeface="楷体" pitchFamily="49" charset="-122"/>
                          <a:ea typeface="楷体" pitchFamily="49" charset="-122"/>
                        </a:rPr>
                        <a:t>ppt</a:t>
                      </a: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 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。</a:t>
                      </a:r>
                      <a:endParaRPr lang="zh-CN" altLang="en-US" sz="28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用于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24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日专业汇报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2.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各专业教师名册（姓名、职称、手机号），学院盖章，一式一份。</a:t>
                      </a:r>
                      <a:endParaRPr lang="zh-CN" altLang="en-US" sz="28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用于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24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日当天专家抽取访谈名单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1313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3.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各专业学生名册（姓名、专业、班级、手机号），学院盖章，一式一份。</a:t>
                      </a:r>
                      <a:endParaRPr lang="zh-CN" altLang="en-US" sz="28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用于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24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日当天专家抽取访谈名单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4.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评估当天的专业课、实验课课表，学院盖章，一式一份。</a:t>
                      </a:r>
                      <a:endParaRPr lang="zh-CN" altLang="en-US" sz="28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用于</a:t>
                      </a:r>
                      <a:r>
                        <a:rPr lang="en-US" altLang="zh-CN" sz="2400" dirty="0" smtClean="0">
                          <a:latin typeface="楷体" pitchFamily="49" charset="-122"/>
                          <a:ea typeface="楷体" pitchFamily="49" charset="-122"/>
                        </a:rPr>
                        <a:t>24</a:t>
                      </a:r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日当天专家抽取听课名单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5.</a:t>
                      </a:r>
                      <a:r>
                        <a:rPr lang="zh-CN" altLang="zh-CN" sz="2800" dirty="0" smtClean="0">
                          <a:latin typeface="楷体" pitchFamily="49" charset="-122"/>
                          <a:ea typeface="楷体" pitchFamily="49" charset="-122"/>
                        </a:rPr>
                        <a:t>各学院评估专家反馈会参会人员名单，学院盖章，一式一份。</a:t>
                      </a:r>
                      <a:endParaRPr lang="zh-CN" altLang="en-US" sz="28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楷体" pitchFamily="49" charset="-122"/>
                          <a:ea typeface="楷体" pitchFamily="49" charset="-122"/>
                        </a:rPr>
                        <a:t>用于安排反馈会座次</a:t>
                      </a:r>
                      <a:endParaRPr lang="zh-CN" altLang="en-US" sz="24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评估专家工作程序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6863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进校前：查阅自评报告</a:t>
            </a:r>
            <a:endParaRPr lang="en-US" altLang="zh-CN" dirty="0" smtClean="0"/>
          </a:p>
          <a:p>
            <a:pPr>
              <a:lnSpc>
                <a:spcPct val="200000"/>
              </a:lnSpc>
              <a:buNone/>
            </a:pPr>
            <a:r>
              <a:rPr lang="en-US" altLang="zh-CN" dirty="0" smtClean="0"/>
              <a:t>2.</a:t>
            </a:r>
            <a:r>
              <a:rPr lang="zh-CN" altLang="en-US" dirty="0" smtClean="0"/>
              <a:t>进校：</a:t>
            </a:r>
            <a:r>
              <a:rPr lang="zh-CN" altLang="zh-CN" dirty="0" smtClean="0"/>
              <a:t>听课看课</a:t>
            </a:r>
            <a:r>
              <a:rPr lang="zh-CN" altLang="en-US" dirty="0" smtClean="0"/>
              <a:t>、</a:t>
            </a:r>
            <a:r>
              <a:rPr lang="zh-CN" altLang="zh-CN" dirty="0" smtClean="0"/>
              <a:t>考察走访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文卷审阅、深度访谈</a:t>
            </a:r>
            <a:endParaRPr lang="en-US" altLang="zh-CN" dirty="0" smtClean="0"/>
          </a:p>
          <a:p>
            <a:pPr>
              <a:lnSpc>
                <a:spcPct val="200000"/>
              </a:lnSpc>
              <a:buNone/>
            </a:pPr>
            <a:r>
              <a:rPr lang="en-US" altLang="zh-CN" dirty="0" smtClean="0"/>
              <a:t>3.</a:t>
            </a:r>
            <a:r>
              <a:rPr lang="zh-CN" altLang="en-US" dirty="0" smtClean="0"/>
              <a:t>专家组集中评议，形成反馈意见</a:t>
            </a:r>
            <a:endParaRPr lang="en-US" altLang="zh-CN" dirty="0" smtClean="0"/>
          </a:p>
          <a:p>
            <a:pPr>
              <a:lnSpc>
                <a:spcPct val="200000"/>
              </a:lnSpc>
              <a:buNone/>
            </a:pPr>
            <a:r>
              <a:rPr lang="en-US" altLang="zh-CN" dirty="0" smtClean="0"/>
              <a:t>4.</a:t>
            </a:r>
            <a:r>
              <a:rPr lang="zh-CN" altLang="en-US" dirty="0" smtClean="0"/>
              <a:t>反馈意见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zh-CN" altLang="en-US" sz="3600" b="1" cap="small" dirty="0" smtClean="0"/>
              <a:t>专家进校工作时间安排</a:t>
            </a:r>
            <a:endParaRPr lang="zh-CN" altLang="en-US" sz="36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32873"/>
              </p:ext>
            </p:extLst>
          </p:nvPr>
        </p:nvGraphicFramePr>
        <p:xfrm>
          <a:off x="142844" y="1000108"/>
          <a:ext cx="8640960" cy="549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06970"/>
                <a:gridCol w="1669294"/>
                <a:gridCol w="2880320"/>
                <a:gridCol w="2448272"/>
              </a:tblGrid>
              <a:tr h="39805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1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日期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1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时间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1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内容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1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备注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3471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latin typeface="宋体"/>
                          <a:ea typeface="宋体"/>
                          <a:cs typeface="宋体"/>
                        </a:rPr>
                        <a:t>2016</a:t>
                      </a:r>
                      <a:r>
                        <a:rPr lang="zh-CN" sz="2000" kern="0" spc="-50" dirty="0">
                          <a:latin typeface="Times New Roman"/>
                          <a:ea typeface="宋体"/>
                          <a:cs typeface="宋体"/>
                        </a:rPr>
                        <a:t>年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spc="-50" dirty="0" smtClean="0">
                          <a:latin typeface="宋体"/>
                          <a:ea typeface="宋体"/>
                          <a:cs typeface="宋体"/>
                        </a:rPr>
                        <a:t>10</a:t>
                      </a:r>
                      <a:r>
                        <a:rPr lang="zh-CN" sz="2000" kern="0" spc="-50" dirty="0" smtClean="0">
                          <a:latin typeface="Times New Roman"/>
                          <a:ea typeface="宋体"/>
                          <a:cs typeface="宋体"/>
                        </a:rPr>
                        <a:t>月</a:t>
                      </a:r>
                      <a:r>
                        <a:rPr lang="en-US" sz="2000" kern="0" spc="-50" dirty="0" smtClean="0">
                          <a:latin typeface="Times New Roman"/>
                          <a:ea typeface="宋体"/>
                          <a:cs typeface="宋体"/>
                        </a:rPr>
                        <a:t>24</a:t>
                      </a:r>
                      <a:r>
                        <a:rPr lang="zh-CN" sz="2000" kern="0" spc="-50" dirty="0" smtClean="0">
                          <a:latin typeface="Times New Roman"/>
                          <a:ea typeface="宋体"/>
                          <a:cs typeface="宋体"/>
                        </a:rPr>
                        <a:t>日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上午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9:30-10:00 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评估专家组会议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昆仑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校区</a:t>
                      </a:r>
                      <a:r>
                        <a:rPr lang="zh-CN" alt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教学主楼五楼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会议室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34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10:00-10:40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专业汇报（每个专业汇报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10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分钟，专家提问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5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分钟）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各学院相应会议室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704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10:40-13:40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各专业专家组评估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每个专业：听课看课（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分钟），考察走访（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30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分钟）、文卷审阅（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30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分钟）、深度访谈（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40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分钟）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52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中午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13:40-14:40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午餐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师大宾馆二楼餐厅</a:t>
                      </a:r>
                      <a:endParaRPr lang="zh-CN" sz="2000" kern="100" dirty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34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下午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14:50-17:00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专家组内部交流，形成反馈意见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各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学院</a:t>
                      </a:r>
                      <a:r>
                        <a:rPr lang="zh-CN" altLang="en-US" sz="2000" b="1" kern="0" dirty="0" smtClean="0">
                          <a:solidFill>
                            <a:srgbClr val="FF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各专业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专家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工作室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34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宋体"/>
                        </a:rPr>
                        <a:t>17:10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专家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组</a:t>
                      </a:r>
                      <a:r>
                        <a:rPr lang="zh-CN" altLang="en-US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分四组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反馈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意见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专家组将意见当面反馈给学院</a:t>
                      </a:r>
                      <a:r>
                        <a:rPr lang="zh-CN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宋体"/>
                        </a:rPr>
                        <a:t>。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24</a:t>
            </a:r>
            <a:r>
              <a:rPr lang="zh-CN" altLang="en-US" dirty="0" smtClean="0"/>
              <a:t>日会议安排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640960" cy="499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60"/>
                <a:gridCol w="2143140"/>
                <a:gridCol w="3162652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会议时间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会议名称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会议地点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与会单位</a:t>
                      </a:r>
                      <a:endParaRPr lang="zh-CN" altLang="en-US" dirty="0"/>
                    </a:p>
                  </a:txBody>
                  <a:tcPr/>
                </a:tc>
              </a:tr>
              <a:tr h="57666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9:30-10:00</a:t>
                      </a:r>
                      <a:endParaRPr kumimoji="0"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专家见面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会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r>
                        <a:rPr kumimoji="0" lang="zh-CN" altLang="en-US" sz="18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昆仑校区教学主楼五楼会议室</a:t>
                      </a:r>
                      <a:endParaRPr kumimoji="0" lang="zh-CN" altLang="en-US" sz="18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1800" dirty="0" smtClean="0"/>
                    </a:p>
                    <a:p>
                      <a:r>
                        <a:rPr lang="zh-CN" altLang="en-US" sz="1800" dirty="0" smtClean="0"/>
                        <a:t>全体评估专家</a:t>
                      </a:r>
                      <a:endParaRPr lang="zh-CN" altLang="en-US" sz="1800" dirty="0"/>
                    </a:p>
                  </a:txBody>
                  <a:tcPr/>
                </a:tc>
              </a:tr>
              <a:tr h="9681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17:30-19:00</a:t>
                      </a:r>
                      <a:endParaRPr kumimoji="0" lang="zh-CN" altLang="en-US" sz="1800" b="1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150000"/>
                        </a:lnSpc>
                      </a:pPr>
                      <a:endParaRPr kumimoji="0" lang="zh-CN" altLang="en-US" sz="1800" b="1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意见反馈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会第一会场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r>
                        <a:rPr kumimoji="0" lang="zh-CN" altLang="en-US" sz="18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昆仑校区教学主楼五楼会议室</a:t>
                      </a:r>
                      <a:endParaRPr kumimoji="0" lang="zh-CN" altLang="en-US" sz="18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地科院、化工学院、生科院，共</a:t>
                      </a: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个专业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17:30-19:00</a:t>
                      </a:r>
                      <a:endParaRPr kumimoji="0" lang="zh-CN" altLang="en-US" sz="1800" b="1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150000"/>
                        </a:lnSpc>
                      </a:pPr>
                      <a:endParaRPr kumimoji="0" lang="zh-CN" altLang="en-US" sz="1800" b="1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意见反馈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会第二会场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r>
                        <a:rPr kumimoji="0" lang="zh-CN" altLang="en-US" sz="18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国际教育大厦一楼会议室</a:t>
                      </a:r>
                      <a:endParaRPr kumimoji="0" lang="zh-CN" altLang="en-US" sz="18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物电学院、计算机学院、体育学院、音乐学院，共</a:t>
                      </a: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9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个专业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17:30-19:00</a:t>
                      </a:r>
                      <a:endParaRPr kumimoji="0" lang="zh-CN" altLang="en-US" sz="1800" b="1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150000"/>
                        </a:lnSpc>
                      </a:pPr>
                      <a:endParaRPr kumimoji="0" lang="zh-CN" altLang="en-US" sz="1800" b="1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意见反馈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会第三会场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r>
                        <a:rPr kumimoji="0" lang="zh-CN" altLang="en-US" sz="18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国际文化交流学院会议室</a:t>
                      </a:r>
                      <a:endParaRPr kumimoji="0" lang="zh-CN" altLang="en-US" sz="18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国际文化交流学院共</a:t>
                      </a:r>
                      <a:r>
                        <a:rPr lang="en-US" altLang="zh-CN" sz="1800" dirty="0" smtClean="0"/>
                        <a:t>1</a:t>
                      </a:r>
                      <a:r>
                        <a:rPr lang="zh-CN" altLang="en-US" sz="1800" dirty="0" smtClean="0"/>
                        <a:t>个专业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17:30-19:00</a:t>
                      </a:r>
                      <a:endParaRPr kumimoji="0" lang="zh-CN" altLang="en-US" sz="1800" b="1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150000"/>
                        </a:lnSpc>
                      </a:pPr>
                      <a:endParaRPr kumimoji="0" lang="zh-CN" altLang="en-US" sz="1800" b="1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意见反馈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会第四会场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800" b="0" i="0" u="none" strike="noStrike" kern="1200" dirty="0" smtClean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8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美术学院会议室</a:t>
                      </a:r>
                    </a:p>
                    <a:p>
                      <a:pPr marL="0" algn="l" rtl="0" eaLnBrk="1" fontAlgn="ctr" latinLnBrk="0" hangingPunct="1"/>
                      <a:endParaRPr kumimoji="0" lang="zh-CN" altLang="en-US" sz="18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美术学院共</a:t>
                      </a:r>
                      <a:r>
                        <a:rPr lang="en-US" altLang="zh-CN" sz="1800" dirty="0" smtClean="0"/>
                        <a:t>4</a:t>
                      </a:r>
                      <a:r>
                        <a:rPr lang="zh-CN" altLang="en-US" sz="1800" dirty="0" smtClean="0"/>
                        <a:t>个专业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评估指标体系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686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一级指标：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sz="1600" dirty="0" smtClean="0"/>
              <a:t>（专业定位、师资队伍、教学条件与资源、培养过程、学生发展、专业办学经验与特色）</a:t>
            </a:r>
            <a:endParaRPr lang="en-US" altLang="zh-CN" sz="1600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二级指标：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个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三级指标（观测点）：</a:t>
            </a:r>
            <a:r>
              <a:rPr lang="en-US" altLang="zh-CN" dirty="0" smtClean="0"/>
              <a:t>32</a:t>
            </a:r>
            <a:r>
              <a:rPr lang="zh-CN" altLang="en-US" dirty="0" smtClean="0"/>
              <a:t>个</a:t>
            </a:r>
            <a:r>
              <a:rPr lang="en-US" altLang="zh-CN" dirty="0" smtClean="0"/>
              <a:t>(</a:t>
            </a:r>
            <a:r>
              <a:rPr lang="zh-CN" altLang="en-US" dirty="0" smtClean="0"/>
              <a:t>备全相应纸质资料</a:t>
            </a:r>
            <a:r>
              <a:rPr lang="en-US" altLang="zh-CN" dirty="0" smtClean="0"/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加分项目：</a:t>
            </a:r>
            <a:r>
              <a:rPr lang="en-US" altLang="zh-CN" dirty="0" smtClean="0"/>
              <a:t>8</a:t>
            </a:r>
            <a:r>
              <a:rPr lang="zh-CN" altLang="en-US" dirty="0" smtClean="0"/>
              <a:t>个（</a:t>
            </a:r>
            <a:r>
              <a:rPr lang="zh-CN" altLang="zh-CN" dirty="0" smtClean="0"/>
              <a:t>专家只对基础项目进行打分</a:t>
            </a:r>
            <a:r>
              <a:rPr lang="zh-CN" altLang="en-US" dirty="0" smtClean="0"/>
              <a:t>，</a:t>
            </a:r>
            <a:r>
              <a:rPr lang="zh-CN" altLang="zh-CN" dirty="0" smtClean="0">
                <a:solidFill>
                  <a:srgbClr val="FF0000"/>
                </a:solidFill>
              </a:rPr>
              <a:t>加分项目得分作为专家参考资料</a:t>
            </a:r>
            <a:r>
              <a:rPr lang="zh-CN" altLang="en-US" dirty="0" smtClean="0"/>
              <a:t>）</a:t>
            </a:r>
            <a:endParaRPr lang="zh-CN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专家实地工作评分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80</a:t>
            </a:r>
            <a:r>
              <a:rPr lang="zh-CN" altLang="en-US" sz="2200" dirty="0" smtClean="0"/>
              <a:t>分，</a:t>
            </a:r>
            <a:r>
              <a:rPr lang="en-US" altLang="zh-CN" sz="2200" dirty="0" smtClean="0"/>
              <a:t>26</a:t>
            </a:r>
            <a:r>
              <a:rPr lang="zh-CN" altLang="en-US" sz="2200" dirty="0" smtClean="0"/>
              <a:t>个观测点）</a:t>
            </a:r>
            <a:endParaRPr lang="zh-CN" altLang="en-US" sz="2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233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1.</a:t>
            </a:r>
            <a:r>
              <a:rPr lang="zh-CN" altLang="zh-CN" b="1" dirty="0" smtClean="0">
                <a:solidFill>
                  <a:srgbClr val="FF0000"/>
                </a:solidFill>
              </a:rPr>
              <a:t>听取专业汇报（</a:t>
            </a:r>
            <a:r>
              <a:rPr lang="en-US" altLang="zh-CN" b="1" dirty="0" smtClean="0">
                <a:solidFill>
                  <a:srgbClr val="FF0000"/>
                </a:solidFill>
              </a:rPr>
              <a:t>15</a:t>
            </a:r>
            <a:r>
              <a:rPr lang="zh-CN" altLang="zh-CN" b="1" dirty="0" smtClean="0">
                <a:solidFill>
                  <a:srgbClr val="FF0000"/>
                </a:solidFill>
              </a:rPr>
              <a:t>分钟</a:t>
            </a:r>
            <a:r>
              <a:rPr lang="zh-CN" altLang="zh-CN" sz="2400" b="1" dirty="0" smtClean="0">
                <a:solidFill>
                  <a:srgbClr val="FF0000"/>
                </a:solidFill>
              </a:rPr>
              <a:t>）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个观测点）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 </a:t>
            </a:r>
            <a:r>
              <a:rPr lang="zh-CN" altLang="zh-CN" b="1" dirty="0" smtClean="0">
                <a:solidFill>
                  <a:srgbClr val="FF0000"/>
                </a:solidFill>
              </a:rPr>
              <a:t>听课看课（</a:t>
            </a:r>
            <a:r>
              <a:rPr lang="en-US" altLang="zh-CN" b="1" dirty="0" smtClean="0">
                <a:solidFill>
                  <a:srgbClr val="FF0000"/>
                </a:solidFill>
              </a:rPr>
              <a:t>20</a:t>
            </a:r>
            <a:r>
              <a:rPr lang="zh-CN" altLang="zh-CN" b="1" dirty="0" smtClean="0">
                <a:solidFill>
                  <a:srgbClr val="FF0000"/>
                </a:solidFill>
              </a:rPr>
              <a:t>分钟）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个观测点）</a:t>
            </a:r>
            <a:endParaRPr lang="en-US" altLang="zh-CN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zh-CN" b="1" dirty="0" smtClean="0">
                <a:solidFill>
                  <a:srgbClr val="FF0000"/>
                </a:solidFill>
              </a:rPr>
              <a:t>考察走访（</a:t>
            </a:r>
            <a:r>
              <a:rPr lang="en-US" altLang="zh-CN" b="1" dirty="0" smtClean="0">
                <a:solidFill>
                  <a:srgbClr val="FF0000"/>
                </a:solidFill>
              </a:rPr>
              <a:t>30</a:t>
            </a:r>
            <a:r>
              <a:rPr lang="zh-CN" altLang="zh-CN" b="1" dirty="0" smtClean="0">
                <a:solidFill>
                  <a:srgbClr val="FF0000"/>
                </a:solidFill>
              </a:rPr>
              <a:t>分钟）</a:t>
            </a:r>
            <a:r>
              <a:rPr lang="zh-CN" altLang="en-US" sz="2400" b="1" dirty="0" smtClean="0"/>
              <a:t>（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个观测点</a:t>
            </a:r>
            <a:r>
              <a:rPr lang="zh-CN" altLang="en-US" sz="2400" b="1" dirty="0" smtClean="0"/>
              <a:t>）</a:t>
            </a:r>
            <a:endParaRPr lang="en-US" altLang="zh-CN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4.</a:t>
            </a:r>
            <a:r>
              <a:rPr lang="zh-CN" altLang="zh-CN" b="1" dirty="0" smtClean="0">
                <a:solidFill>
                  <a:srgbClr val="FF0000"/>
                </a:solidFill>
              </a:rPr>
              <a:t>文卷审阅（</a:t>
            </a:r>
            <a:r>
              <a:rPr lang="en-US" altLang="zh-CN" b="1" dirty="0" smtClean="0">
                <a:solidFill>
                  <a:srgbClr val="FF0000"/>
                </a:solidFill>
              </a:rPr>
              <a:t>30</a:t>
            </a:r>
            <a:r>
              <a:rPr lang="zh-CN" altLang="zh-CN" b="1" dirty="0" smtClean="0">
                <a:solidFill>
                  <a:srgbClr val="FF0000"/>
                </a:solidFill>
              </a:rPr>
              <a:t>分钟）</a:t>
            </a:r>
            <a:r>
              <a:rPr lang="en-US" altLang="zh-CN" dirty="0" smtClean="0"/>
              <a:t>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18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个观测点）</a:t>
            </a:r>
            <a:endParaRPr lang="zh-CN" altLang="zh-CN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5. </a:t>
            </a:r>
            <a:r>
              <a:rPr lang="zh-CN" altLang="zh-CN" b="1" dirty="0" smtClean="0">
                <a:solidFill>
                  <a:srgbClr val="FF0000"/>
                </a:solidFill>
              </a:rPr>
              <a:t>深度访谈（</a:t>
            </a:r>
            <a:r>
              <a:rPr lang="en-US" altLang="zh-CN" b="1" dirty="0" smtClean="0">
                <a:solidFill>
                  <a:srgbClr val="FF0000"/>
                </a:solidFill>
              </a:rPr>
              <a:t>40</a:t>
            </a:r>
            <a:r>
              <a:rPr lang="zh-CN" altLang="zh-CN" b="1" dirty="0" smtClean="0">
                <a:solidFill>
                  <a:srgbClr val="FF0000"/>
                </a:solidFill>
              </a:rPr>
              <a:t>分钟）</a:t>
            </a:r>
            <a:r>
              <a:rPr lang="zh-CN" altLang="en-US" sz="2400" b="1" dirty="0" smtClean="0"/>
              <a:t>（</a:t>
            </a:r>
            <a:r>
              <a:rPr lang="en-US" altLang="zh-CN" sz="2400" dirty="0" smtClean="0"/>
              <a:t>40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个观测点</a:t>
            </a:r>
            <a:r>
              <a:rPr lang="zh-CN" altLang="en-US" sz="2400" b="1" dirty="0" smtClean="0"/>
              <a:t>）</a:t>
            </a:r>
            <a:endParaRPr lang="zh-CN" altLang="zh-CN" sz="2400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endParaRPr lang="en-US" altLang="zh-CN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endParaRPr lang="zh-CN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627</TotalTime>
  <Words>2269</Words>
  <Application>Microsoft Office PowerPoint</Application>
  <PresentationFormat>全屏显示(4:3)</PresentationFormat>
  <Paragraphs>242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暗香扑面</vt:lpstr>
      <vt:lpstr>PowerPoint 演示文稿</vt:lpstr>
      <vt:lpstr>各学院专业联络人</vt:lpstr>
      <vt:lpstr>迎评准备(10月17日前）</vt:lpstr>
      <vt:lpstr>迎评准备（10月20日）</vt:lpstr>
      <vt:lpstr>评估专家工作程序</vt:lpstr>
      <vt:lpstr>专家进校工作时间安排</vt:lpstr>
      <vt:lpstr>10月24日会议安排</vt:lpstr>
      <vt:lpstr>评估指标体系</vt:lpstr>
      <vt:lpstr>专家实地工作评分（80分，26个观测点）</vt:lpstr>
      <vt:lpstr>专家实地工作程序</vt:lpstr>
      <vt:lpstr>专家实地工作程序</vt:lpstr>
      <vt:lpstr>专家实地工作程序</vt:lpstr>
      <vt:lpstr>专家实地工作程序</vt:lpstr>
      <vt:lpstr>专家实地工作程序</vt:lpstr>
      <vt:lpstr>专家实地工作程序</vt:lpstr>
      <vt:lpstr>资料展示得分项目（20分，6个观测点）</vt:lpstr>
      <vt:lpstr>24日14:50-17:00</vt:lpstr>
      <vt:lpstr>4.专家分工 </vt:lpstr>
      <vt:lpstr>10月24日17:30提交教务处专业负责人材料清单</vt:lpstr>
      <vt:lpstr>特别提示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yucongyi</dc:creator>
  <cp:lastModifiedBy>Windows 用户</cp:lastModifiedBy>
  <cp:revision>144</cp:revision>
  <dcterms:created xsi:type="dcterms:W3CDTF">2016-09-07T03:09:06Z</dcterms:created>
  <dcterms:modified xsi:type="dcterms:W3CDTF">2016-10-17T07:41:09Z</dcterms:modified>
</cp:coreProperties>
</file>